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62"/>
  </p:notesMasterIdLst>
  <p:handoutMasterIdLst>
    <p:handoutMasterId r:id="rId63"/>
  </p:handoutMasterIdLst>
  <p:sldIdLst>
    <p:sldId id="256" r:id="rId5"/>
    <p:sldId id="465" r:id="rId6"/>
    <p:sldId id="472" r:id="rId7"/>
    <p:sldId id="467" r:id="rId8"/>
    <p:sldId id="500" r:id="rId9"/>
    <p:sldId id="501" r:id="rId10"/>
    <p:sldId id="474" r:id="rId11"/>
    <p:sldId id="502" r:id="rId12"/>
    <p:sldId id="503" r:id="rId13"/>
    <p:sldId id="504" r:id="rId14"/>
    <p:sldId id="505" r:id="rId15"/>
    <p:sldId id="507" r:id="rId16"/>
    <p:sldId id="508" r:id="rId17"/>
    <p:sldId id="509" r:id="rId18"/>
    <p:sldId id="510" r:id="rId19"/>
    <p:sldId id="516" r:id="rId20"/>
    <p:sldId id="512" r:id="rId21"/>
    <p:sldId id="513" r:id="rId22"/>
    <p:sldId id="514" r:id="rId23"/>
    <p:sldId id="517" r:id="rId24"/>
    <p:sldId id="519" r:id="rId25"/>
    <p:sldId id="515" r:id="rId26"/>
    <p:sldId id="518" r:id="rId27"/>
    <p:sldId id="480" r:id="rId28"/>
    <p:sldId id="520" r:id="rId29"/>
    <p:sldId id="521" r:id="rId30"/>
    <p:sldId id="522" r:id="rId31"/>
    <p:sldId id="523" r:id="rId32"/>
    <p:sldId id="524" r:id="rId33"/>
    <p:sldId id="525" r:id="rId34"/>
    <p:sldId id="526" r:id="rId35"/>
    <p:sldId id="527" r:id="rId36"/>
    <p:sldId id="528" r:id="rId37"/>
    <p:sldId id="529" r:id="rId38"/>
    <p:sldId id="496" r:id="rId39"/>
    <p:sldId id="531" r:id="rId40"/>
    <p:sldId id="532" r:id="rId41"/>
    <p:sldId id="530" r:id="rId42"/>
    <p:sldId id="533" r:id="rId43"/>
    <p:sldId id="534" r:id="rId44"/>
    <p:sldId id="535" r:id="rId45"/>
    <p:sldId id="536" r:id="rId46"/>
    <p:sldId id="537" r:id="rId47"/>
    <p:sldId id="538" r:id="rId48"/>
    <p:sldId id="539" r:id="rId49"/>
    <p:sldId id="540" r:id="rId50"/>
    <p:sldId id="498" r:id="rId51"/>
    <p:sldId id="541" r:id="rId52"/>
    <p:sldId id="542" r:id="rId53"/>
    <p:sldId id="543" r:id="rId54"/>
    <p:sldId id="544" r:id="rId55"/>
    <p:sldId id="545" r:id="rId56"/>
    <p:sldId id="547" r:id="rId57"/>
    <p:sldId id="546" r:id="rId58"/>
    <p:sldId id="548" r:id="rId59"/>
    <p:sldId id="549" r:id="rId60"/>
    <p:sldId id="550" r:id="rId61"/>
  </p:sldIdLst>
  <p:sldSz cx="9144000" cy="6858000" type="screen4x3"/>
  <p:notesSz cx="9928225" cy="6797675"/>
  <p:custDataLst>
    <p:tags r:id="rId6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D6FF"/>
    <a:srgbClr val="F53939"/>
    <a:srgbClr val="F5FC9A"/>
    <a:srgbClr val="B21212"/>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4935" autoAdjust="0"/>
  </p:normalViewPr>
  <p:slideViewPr>
    <p:cSldViewPr>
      <p:cViewPr varScale="1">
        <p:scale>
          <a:sx n="79" d="100"/>
          <a:sy n="79" d="100"/>
        </p:scale>
        <p:origin x="1308"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770590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4897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6968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437121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129856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3515832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759879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6102879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594725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945605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4032776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388748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7936700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0754078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7871901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4752424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41010186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4934940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9037824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477416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8680550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8970956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2847596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482402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41803948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2997071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3646404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7810750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9000723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4227885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7722211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5629364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3894877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1328333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6517198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3270351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1676378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15636125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2491407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0332170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0665673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4890916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30256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18097425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157911708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36722746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197062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512837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slide" Target="../slides/slide3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198023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3.1 - Diffusion</a:t>
            </a:r>
            <a:endParaRPr lang="en-GB" sz="14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2201514" y="692696"/>
            <a:ext cx="158417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3.2 - Osmosis</a:t>
            </a:r>
            <a:endParaRPr lang="en-GB" sz="1400" b="1" dirty="0">
              <a:latin typeface="Arial" panose="020B0604020202020204" pitchFamily="34" charset="0"/>
              <a:cs typeface="Arial" panose="020B0604020202020204" pitchFamily="34" charset="0"/>
            </a:endParaRPr>
          </a:p>
        </p:txBody>
      </p:sp>
      <p:sp>
        <p:nvSpPr>
          <p:cNvPr id="9" name="Round Same Side Corner Rectangle 8">
            <a:hlinkClick r:id="rId4" action="ppaction://hlinksldjump"/>
          </p:cNvPr>
          <p:cNvSpPr/>
          <p:nvPr userDrawn="1"/>
        </p:nvSpPr>
        <p:spPr>
          <a:xfrm>
            <a:off x="3851920" y="692696"/>
            <a:ext cx="216024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400" b="1" dirty="0" smtClean="0">
                <a:latin typeface="Arial" panose="020B0604020202020204" pitchFamily="34" charset="0"/>
                <a:cs typeface="Arial" panose="020B0604020202020204" pitchFamily="34" charset="0"/>
              </a:rPr>
              <a:t>3.3</a:t>
            </a:r>
            <a:r>
              <a:rPr lang="en-IE" sz="1400" b="1" baseline="0" dirty="0" smtClean="0">
                <a:latin typeface="Arial" panose="020B0604020202020204" pitchFamily="34" charset="0"/>
                <a:cs typeface="Arial" panose="020B0604020202020204" pitchFamily="34" charset="0"/>
              </a:rPr>
              <a:t> – Active Transport</a:t>
            </a:r>
            <a:endParaRPr lang="en-GB" sz="14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8" name="Picture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00392" y="44624"/>
            <a:ext cx="1008112" cy="96820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47.xml"/></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slide" Target="slide47.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47.xml"/><Relationship Id="rId4" Type="http://schemas.openxmlformats.org/officeDocument/2006/relationships/hyperlink" Target="Unit%2003/3.1%20-%20Transport%20in%20Cells.mp4"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slide" Target="slide47.xml"/><Relationship Id="rId4" Type="http://schemas.openxmlformats.org/officeDocument/2006/relationships/hyperlink" Target="Unit%2003/3.1%20-%20Transport%20in%20Cells.mp4"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Unit%2003/3.1%20-%20Diffusion.doc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Unit%2003/3.1%20-%20Activity.docx"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Unit%2003/Activity%203.2.pdf"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slide" Target="slide50.xml"/><Relationship Id="rId5" Type="http://schemas.openxmlformats.org/officeDocument/2006/relationships/image" Target="../media/image11.jpe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slide" Target="slide50.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slide" Target="slide50.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slide" Target="slide50.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slide" Target="slide50.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hyperlink" Target="Unit%2003/3.2%20-%20Osmosis.docx"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50.xml"/><Relationship Id="rId4" Type="http://schemas.openxmlformats.org/officeDocument/2006/relationships/hyperlink" Target="Unit%2003/3.2%20-%20Cell%20Membrane.mp4"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slide" Target="slide50.xml"/></Relationships>
</file>

<file path=ppt/slides/_rels/slide27.xml.rels><?xml version="1.0" encoding="UTF-8" standalone="yes"?>
<Relationships xmlns="http://schemas.openxmlformats.org/package/2006/relationships"><Relationship Id="rId3" Type="http://schemas.openxmlformats.org/officeDocument/2006/relationships/hyperlink" Target="Unit%2003/3.3%20-%20Activity.doc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hyperlink" Target="Unit%2003/3.3%20-%20Activity.docx"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5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50.xml"/></Relationships>
</file>

<file path=ppt/slides/_rels/slide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slide" Target="slide50.xml"/></Relationships>
</file>

<file path=ppt/slides/_rels/slide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50.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slide" Target="slide50.xml"/></Relationships>
</file>

<file path=ppt/slides/_rels/slide34.xml.rels><?xml version="1.0" encoding="UTF-8" standalone="yes"?>
<Relationships xmlns="http://schemas.openxmlformats.org/package/2006/relationships"><Relationship Id="rId3" Type="http://schemas.openxmlformats.org/officeDocument/2006/relationships/hyperlink" Target="Unit%2003/Activity%203.4.pdf"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slide" Target="slide50.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hyperlink" Target="Unit%2003/3.2%20-%20Questions.doc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Unit%2003/3.3%20-%20Cell%20Transport.mp4"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slide" Target="slide56.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hyperlink" Target="Unit%2003/3.3%20-%20Cell%20Transport.mp4"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slide" Target="slide56.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hyperlink" Target="Unit%2003/3.5%20-%20Activity.docx"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Unit%2003/3.5%20-%20Activity.docx"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Unit%2003/Activity%203.6.pdf"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hyperlink" Target="Unit%2003/3%20-%20End%20of%20Chapter%20Questions.doc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Unit%2003/3%20-%20End%20of%20Chapter%20Questions.docx"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hyperlink" Target="Unit%2003/3%20-%20End%20of%20Chapter%20Questions.docx"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Unit%2003/3%20-%20End%20of%20Chapter%20Questions.doc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hyperlink" Target="Unit%2003/3%20-%20End%20of%20Chapter%20Questions.docx"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898284"/>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03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Movement in and out of cells</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Image result for Movement in and out of cell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349"/>
          <a:stretch/>
        </p:blipFill>
        <p:spPr bwMode="auto">
          <a:xfrm>
            <a:off x="4499992" y="2027921"/>
            <a:ext cx="4536504" cy="317029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32656"/>
            <a:ext cx="1649468" cy="158417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3.3 – Active Transport</a:t>
            </a:r>
            <a:endParaRPr lang="en-US" sz="4000" dirty="0"/>
          </a:p>
        </p:txBody>
      </p:sp>
      <p:sp>
        <p:nvSpPr>
          <p:cNvPr id="34" name="Rectangle 33"/>
          <p:cNvSpPr/>
          <p:nvPr/>
        </p:nvSpPr>
        <p:spPr>
          <a:xfrm>
            <a:off x="179512" y="1124744"/>
            <a:ext cx="8640961" cy="5693866"/>
          </a:xfrm>
          <a:prstGeom prst="rect">
            <a:avLst/>
          </a:prstGeom>
        </p:spPr>
        <p:txBody>
          <a:bodyPr wrap="square">
            <a:spAutoFit/>
          </a:bodyPr>
          <a:lstStyle/>
          <a:p>
            <a:pPr marL="355600" indent="-355600">
              <a:buClr>
                <a:srgbClr val="0070C0"/>
              </a:buClr>
              <a:buSzPct val="80000"/>
            </a:pPr>
            <a:r>
              <a:rPr lang="en-US" sz="2700" b="1" dirty="0" smtClean="0"/>
              <a:t>Core</a:t>
            </a:r>
          </a:p>
          <a:p>
            <a:pPr marL="355600" indent="-355600">
              <a:buClr>
                <a:srgbClr val="0070C0"/>
              </a:buClr>
              <a:buSzPct val="80000"/>
              <a:buFont typeface="Wingdings" panose="05000000000000000000" pitchFamily="2" charset="2"/>
              <a:buChar char="§"/>
            </a:pPr>
            <a:r>
              <a:rPr lang="en-US" sz="2700" dirty="0" smtClean="0"/>
              <a:t>Define </a:t>
            </a:r>
            <a:r>
              <a:rPr lang="en-US" sz="2700" dirty="0"/>
              <a:t>active transport as the </a:t>
            </a:r>
            <a:r>
              <a:rPr lang="en-US" sz="2700" dirty="0" smtClean="0"/>
              <a:t>movement of </a:t>
            </a:r>
            <a:r>
              <a:rPr lang="en-US" sz="2700" dirty="0"/>
              <a:t>particles through a cell membrane </a:t>
            </a:r>
            <a:r>
              <a:rPr lang="en-US" sz="2700" dirty="0" smtClean="0"/>
              <a:t>from a </a:t>
            </a:r>
            <a:r>
              <a:rPr lang="en-US" sz="2700" dirty="0"/>
              <a:t>region of lower concentration to a </a:t>
            </a:r>
            <a:r>
              <a:rPr lang="en-US" sz="2700" dirty="0" smtClean="0"/>
              <a:t>region of </a:t>
            </a:r>
            <a:r>
              <a:rPr lang="en-US" sz="2700" dirty="0"/>
              <a:t>higher concentration using energy </a:t>
            </a:r>
            <a:r>
              <a:rPr lang="en-US" sz="2700" dirty="0" smtClean="0"/>
              <a:t>from respiration</a:t>
            </a:r>
            <a:endParaRPr lang="en-US" sz="2700" dirty="0"/>
          </a:p>
          <a:p>
            <a:pPr>
              <a:buClr>
                <a:srgbClr val="0070C0"/>
              </a:buClr>
              <a:buSzPct val="80000"/>
            </a:pPr>
            <a:r>
              <a:rPr lang="en-US" sz="2700" b="1" dirty="0"/>
              <a:t>Supplement</a:t>
            </a:r>
          </a:p>
          <a:p>
            <a:pPr marL="355600" indent="-355600">
              <a:buClr>
                <a:srgbClr val="0070C0"/>
              </a:buClr>
              <a:buSzPct val="80000"/>
              <a:buFont typeface="Wingdings" panose="05000000000000000000" pitchFamily="2" charset="2"/>
              <a:buChar char="§"/>
            </a:pPr>
            <a:r>
              <a:rPr lang="en-US" sz="2700" dirty="0" smtClean="0"/>
              <a:t>Discuss </a:t>
            </a:r>
            <a:r>
              <a:rPr lang="en-US" sz="2700" dirty="0"/>
              <a:t>the importance of active transport </a:t>
            </a:r>
            <a:r>
              <a:rPr lang="en-US" sz="2700" dirty="0" smtClean="0"/>
              <a:t>as a </a:t>
            </a:r>
            <a:r>
              <a:rPr lang="en-US" sz="2700" dirty="0"/>
              <a:t>process for movement across membranes:</a:t>
            </a:r>
          </a:p>
          <a:p>
            <a:pPr marL="711200" indent="-355600">
              <a:buClr>
                <a:srgbClr val="0070C0"/>
              </a:buClr>
              <a:buSzPct val="100000"/>
              <a:buFont typeface="Courier New" panose="02070309020205020404" pitchFamily="49" charset="0"/>
              <a:buChar char="o"/>
            </a:pPr>
            <a:r>
              <a:rPr lang="en-US" sz="2700" dirty="0"/>
              <a:t>– e.g. ion uptake by root hairs and </a:t>
            </a:r>
            <a:r>
              <a:rPr lang="en-US" sz="2700" dirty="0" smtClean="0"/>
              <a:t>uptake of </a:t>
            </a:r>
            <a:r>
              <a:rPr lang="en-US" sz="2700" dirty="0"/>
              <a:t>glucose by epithelial cells of villi </a:t>
            </a:r>
            <a:r>
              <a:rPr lang="en-US" sz="2700" dirty="0" smtClean="0"/>
              <a:t>and kidney </a:t>
            </a:r>
            <a:r>
              <a:rPr lang="en-US" sz="2700" dirty="0"/>
              <a:t>tubules</a:t>
            </a:r>
          </a:p>
          <a:p>
            <a:pPr marL="355600" indent="-355600">
              <a:buClr>
                <a:srgbClr val="0070C0"/>
              </a:buClr>
              <a:buSzPct val="80000"/>
              <a:buFont typeface="Wingdings" panose="05000000000000000000" pitchFamily="2" charset="2"/>
              <a:buChar char="§"/>
            </a:pPr>
            <a:r>
              <a:rPr lang="en-US" sz="2700" dirty="0" smtClean="0"/>
              <a:t>Explain </a:t>
            </a:r>
            <a:r>
              <a:rPr lang="en-US" sz="2700" dirty="0"/>
              <a:t>how protein molecules move </a:t>
            </a:r>
            <a:r>
              <a:rPr lang="en-US" sz="2700" dirty="0" smtClean="0"/>
              <a:t>particles across </a:t>
            </a:r>
            <a:r>
              <a:rPr lang="en-US" sz="2700" dirty="0"/>
              <a:t>a membrane during active transport</a:t>
            </a:r>
          </a:p>
        </p:txBody>
      </p:sp>
    </p:spTree>
    <p:extLst>
      <p:ext uri="{BB962C8B-B14F-4D97-AF65-F5344CB8AC3E}">
        <p14:creationId xmlns:p14="http://schemas.microsoft.com/office/powerpoint/2010/main" val="1073035602"/>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a:t>3 - Movement in and out of cells</a:t>
            </a:r>
          </a:p>
        </p:txBody>
      </p:sp>
      <p:sp>
        <p:nvSpPr>
          <p:cNvPr id="4" name="Round Same Side Corner Rectangle 3">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28</a:t>
            </a:r>
            <a:endParaRPr lang="en-GB" sz="1200" b="1" dirty="0">
              <a:latin typeface="Arial" panose="020B0604020202020204" pitchFamily="34" charset="0"/>
              <a:cs typeface="Arial" panose="020B0604020202020204" pitchFamily="34" charset="0"/>
            </a:endParaRPr>
          </a:p>
        </p:txBody>
      </p:sp>
      <p:grpSp>
        <p:nvGrpSpPr>
          <p:cNvPr id="5" name="Group 4"/>
          <p:cNvGrpSpPr/>
          <p:nvPr/>
        </p:nvGrpSpPr>
        <p:grpSpPr>
          <a:xfrm>
            <a:off x="179512" y="1124744"/>
            <a:ext cx="8712967" cy="5472608"/>
            <a:chOff x="179512" y="6669360"/>
            <a:chExt cx="8712967" cy="5472608"/>
          </a:xfrm>
        </p:grpSpPr>
        <p:sp>
          <p:nvSpPr>
            <p:cNvPr id="6" name="Rectangle 5"/>
            <p:cNvSpPr/>
            <p:nvPr/>
          </p:nvSpPr>
          <p:spPr>
            <a:xfrm>
              <a:off x="179512" y="7033773"/>
              <a:ext cx="8712967" cy="5108195"/>
            </a:xfrm>
            <a:prstGeom prst="rect">
              <a:avLst/>
            </a:prstGeom>
            <a:solidFill>
              <a:schemeClr val="accent6">
                <a:lumMod val="20000"/>
                <a:lumOff val="80000"/>
              </a:schemeClr>
            </a:solidFill>
          </p:spPr>
          <p:txBody>
            <a:bodyPr wrap="square">
              <a:spAutoFit/>
            </a:bodyPr>
            <a:lstStyle/>
            <a:p>
              <a:pPr>
                <a:buClr>
                  <a:srgbClr val="C00000"/>
                </a:buClr>
                <a:buSzPct val="80000"/>
              </a:pPr>
              <a:r>
                <a:rPr lang="en-US" sz="2100" b="1" dirty="0" smtClean="0">
                  <a:latin typeface="Arial" panose="020B0604020202020204" pitchFamily="34" charset="0"/>
                  <a:cs typeface="Arial" panose="020B0604020202020204" pitchFamily="34" charset="0"/>
                </a:rPr>
                <a:t/>
              </a:r>
              <a:br>
                <a:rPr lang="en-US" sz="2100" b="1" dirty="0" smtClean="0">
                  <a:latin typeface="Arial" panose="020B0604020202020204" pitchFamily="34" charset="0"/>
                  <a:cs typeface="Arial" panose="020B0604020202020204" pitchFamily="34" charset="0"/>
                </a:rPr>
              </a:br>
              <a:r>
                <a:rPr lang="en-US" sz="4500" b="1" dirty="0" smtClean="0">
                  <a:latin typeface="Arial" panose="020B0604020202020204" pitchFamily="34" charset="0"/>
                  <a:cs typeface="Arial" panose="020B0604020202020204" pitchFamily="34" charset="0"/>
                </a:rPr>
                <a:t>You </a:t>
              </a:r>
              <a:r>
                <a:rPr lang="en-US" sz="4500" b="1" dirty="0">
                  <a:latin typeface="Arial" panose="020B0604020202020204" pitchFamily="34" charset="0"/>
                  <a:cs typeface="Arial" panose="020B0604020202020204" pitchFamily="34" charset="0"/>
                </a:rPr>
                <a:t>should know:</a:t>
              </a:r>
            </a:p>
            <a:p>
              <a:pPr marL="711200" indent="-711200">
                <a:buClr>
                  <a:srgbClr val="C00000"/>
                </a:buClr>
                <a:buSzPct val="80000"/>
                <a:buFont typeface="Wingdings" panose="05000000000000000000" pitchFamily="2" charset="2"/>
                <a:buChar char="v"/>
              </a:pPr>
              <a:r>
                <a:rPr lang="en-US" sz="4500" dirty="0">
                  <a:latin typeface="Arial" panose="020B0604020202020204" pitchFamily="34" charset="0"/>
                  <a:cs typeface="Arial" panose="020B0604020202020204" pitchFamily="34" charset="0"/>
                </a:rPr>
                <a:t>diffusion</a:t>
              </a:r>
            </a:p>
            <a:p>
              <a:pPr marL="711200" indent="-711200">
                <a:buClr>
                  <a:srgbClr val="C00000"/>
                </a:buClr>
                <a:buSzPct val="80000"/>
                <a:buFont typeface="Wingdings" panose="05000000000000000000" pitchFamily="2" charset="2"/>
                <a:buChar char="v"/>
              </a:pPr>
              <a:r>
                <a:rPr lang="en-US" sz="4500" dirty="0" smtClean="0">
                  <a:latin typeface="Arial" panose="020B0604020202020204" pitchFamily="34" charset="0"/>
                  <a:cs typeface="Arial" panose="020B0604020202020204" pitchFamily="34" charset="0"/>
                </a:rPr>
                <a:t>osmosis</a:t>
              </a:r>
              <a:endParaRPr lang="en-US" sz="4500" dirty="0">
                <a:latin typeface="Arial" panose="020B0604020202020204" pitchFamily="34" charset="0"/>
                <a:cs typeface="Arial" panose="020B0604020202020204" pitchFamily="34" charset="0"/>
              </a:endParaRPr>
            </a:p>
            <a:p>
              <a:pPr marL="711200" indent="-711200">
                <a:buClr>
                  <a:srgbClr val="C00000"/>
                </a:buClr>
                <a:buSzPct val="80000"/>
                <a:buFont typeface="Wingdings" panose="05000000000000000000" pitchFamily="2" charset="2"/>
                <a:buChar char="v"/>
              </a:pPr>
              <a:r>
                <a:rPr lang="en-US" sz="4500" dirty="0" smtClean="0">
                  <a:latin typeface="Arial" panose="020B0604020202020204" pitchFamily="34" charset="0"/>
                  <a:cs typeface="Arial" panose="020B0604020202020204" pitchFamily="34" charset="0"/>
                </a:rPr>
                <a:t>why </a:t>
              </a:r>
              <a:r>
                <a:rPr lang="en-US" sz="4500" dirty="0">
                  <a:latin typeface="Arial" panose="020B0604020202020204" pitchFamily="34" charset="0"/>
                  <a:cs typeface="Arial" panose="020B0604020202020204" pitchFamily="34" charset="0"/>
                </a:rPr>
                <a:t>diffusion and osmosis are important to cells and organisms</a:t>
              </a:r>
            </a:p>
            <a:p>
              <a:pPr marL="711200" indent="-711200">
                <a:buClr>
                  <a:srgbClr val="C00000"/>
                </a:buClr>
                <a:buSzPct val="80000"/>
                <a:buFont typeface="Wingdings" panose="05000000000000000000" pitchFamily="2" charset="2"/>
                <a:buChar char="v"/>
              </a:pPr>
              <a:r>
                <a:rPr lang="en-US" sz="4500" dirty="0" smtClean="0">
                  <a:latin typeface="Arial" panose="020B0604020202020204" pitchFamily="34" charset="0"/>
                  <a:cs typeface="Arial" panose="020B0604020202020204" pitchFamily="34" charset="0"/>
                </a:rPr>
                <a:t>active </a:t>
              </a:r>
              <a:r>
                <a:rPr lang="en-US" sz="4500" dirty="0">
                  <a:latin typeface="Arial" panose="020B0604020202020204" pitchFamily="34" charset="0"/>
                  <a:cs typeface="Arial" panose="020B0604020202020204" pitchFamily="34" charset="0"/>
                </a:rPr>
                <a:t>transport.</a:t>
              </a:r>
            </a:p>
          </p:txBody>
        </p:sp>
        <p:sp>
          <p:nvSpPr>
            <p:cNvPr id="7" name="Rounded Rectangle 1"/>
            <p:cNvSpPr/>
            <p:nvPr/>
          </p:nvSpPr>
          <p:spPr>
            <a:xfrm>
              <a:off x="179512" y="6669360"/>
              <a:ext cx="8695075" cy="864096"/>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600" b="1" dirty="0">
                  <a:solidFill>
                    <a:srgbClr val="C00000"/>
                  </a:solidFill>
                  <a:latin typeface="Arial" panose="020B0604020202020204" pitchFamily="34" charset="0"/>
                  <a:cs typeface="Arial" panose="020B0604020202020204" pitchFamily="34" charset="0"/>
                </a:rPr>
                <a:t>In this chapter, you will find out about:</a:t>
              </a:r>
            </a:p>
          </p:txBody>
        </p:sp>
      </p:grpSp>
    </p:spTree>
    <p:extLst>
      <p:ext uri="{BB962C8B-B14F-4D97-AF65-F5344CB8AC3E}">
        <p14:creationId xmlns:p14="http://schemas.microsoft.com/office/powerpoint/2010/main" val="283983465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28</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a:t>3 - Movement in and out of cells</a:t>
            </a:r>
          </a:p>
        </p:txBody>
      </p:sp>
      <p:sp>
        <p:nvSpPr>
          <p:cNvPr id="3" name="Rounded Rectangle 2"/>
          <p:cNvSpPr/>
          <p:nvPr/>
        </p:nvSpPr>
        <p:spPr>
          <a:xfrm>
            <a:off x="179512" y="1106704"/>
            <a:ext cx="8712968" cy="5562656"/>
          </a:xfrm>
          <a:prstGeom prst="roundRect">
            <a:avLst>
              <a:gd name="adj" fmla="val 4795"/>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590" b="1" dirty="0" smtClean="0">
                <a:solidFill>
                  <a:srgbClr val="C00000"/>
                </a:solidFill>
                <a:latin typeface="Arial" panose="020B0604020202020204" pitchFamily="34" charset="0"/>
                <a:cs typeface="Arial" panose="020B0604020202020204" pitchFamily="34" charset="0"/>
              </a:rPr>
              <a:t>Diffusion </a:t>
            </a:r>
            <a:r>
              <a:rPr lang="en-GB" sz="1590" b="1" dirty="0">
                <a:solidFill>
                  <a:srgbClr val="C00000"/>
                </a:solidFill>
                <a:latin typeface="Arial" panose="020B0604020202020204" pitchFamily="34" charset="0"/>
                <a:cs typeface="Arial" panose="020B0604020202020204" pitchFamily="34" charset="0"/>
              </a:rPr>
              <a:t>spreads a deceptive scent</a:t>
            </a:r>
            <a:endParaRPr lang="en-GB" sz="1590" dirty="0">
              <a:solidFill>
                <a:srgbClr val="C00000"/>
              </a:solidFill>
              <a:latin typeface="Arial" panose="020B0604020202020204" pitchFamily="34" charset="0"/>
              <a:cs typeface="Arial" panose="020B0604020202020204" pitchFamily="34" charset="0"/>
            </a:endParaRPr>
          </a:p>
          <a:p>
            <a:r>
              <a:rPr lang="en-US" sz="1590" dirty="0">
                <a:solidFill>
                  <a:schemeClr val="tx1"/>
                </a:solidFill>
                <a:latin typeface="Arial" panose="020B0604020202020204" pitchFamily="34" charset="0"/>
                <a:cs typeface="Arial" panose="020B0604020202020204" pitchFamily="34" charset="0"/>
              </a:rPr>
              <a:t>Like most brightly-coloured flowers, fly orchids rely on insects to </a:t>
            </a:r>
            <a:r>
              <a:rPr lang="en-US" sz="1590" dirty="0" smtClean="0">
                <a:solidFill>
                  <a:schemeClr val="tx1"/>
                </a:solidFill>
                <a:latin typeface="Arial" panose="020B0604020202020204" pitchFamily="34" charset="0"/>
                <a:cs typeface="Arial" panose="020B0604020202020204" pitchFamily="34" charset="0"/>
              </a:rPr>
              <a:t/>
            </a:r>
            <a:br>
              <a:rPr lang="en-US" sz="1590" dirty="0" smtClean="0">
                <a:solidFill>
                  <a:schemeClr val="tx1"/>
                </a:solidFill>
                <a:latin typeface="Arial" panose="020B0604020202020204" pitchFamily="34" charset="0"/>
                <a:cs typeface="Arial" panose="020B0604020202020204" pitchFamily="34" charset="0"/>
              </a:rPr>
            </a:br>
            <a:r>
              <a:rPr lang="en-US" sz="1590" dirty="0" smtClean="0">
                <a:solidFill>
                  <a:schemeClr val="tx1"/>
                </a:solidFill>
                <a:latin typeface="Arial" panose="020B0604020202020204" pitchFamily="34" charset="0"/>
                <a:cs typeface="Arial" panose="020B0604020202020204" pitchFamily="34" charset="0"/>
              </a:rPr>
              <a:t>transfer </a:t>
            </a:r>
            <a:r>
              <a:rPr lang="en-US" sz="1590" dirty="0">
                <a:solidFill>
                  <a:schemeClr val="tx1"/>
                </a:solidFill>
                <a:latin typeface="Arial" panose="020B0604020202020204" pitchFamily="34" charset="0"/>
                <a:cs typeface="Arial" panose="020B0604020202020204" pitchFamily="34" charset="0"/>
              </a:rPr>
              <a:t>their pollen from one flower to another (Figure 3.1). The </a:t>
            </a:r>
            <a:r>
              <a:rPr lang="en-IE" sz="1590" dirty="0" smtClean="0">
                <a:solidFill>
                  <a:schemeClr val="tx1"/>
                </a:solidFill>
                <a:latin typeface="Arial" panose="020B0604020202020204" pitchFamily="34" charset="0"/>
                <a:cs typeface="Arial" panose="020B0604020202020204" pitchFamily="34" charset="0"/>
              </a:rPr>
              <a:t/>
            </a:r>
            <a:br>
              <a:rPr lang="en-IE" sz="1590" dirty="0" smtClean="0">
                <a:solidFill>
                  <a:schemeClr val="tx1"/>
                </a:solidFill>
                <a:latin typeface="Arial" panose="020B0604020202020204" pitchFamily="34" charset="0"/>
                <a:cs typeface="Arial" panose="020B0604020202020204" pitchFamily="34" charset="0"/>
              </a:rPr>
            </a:br>
            <a:r>
              <a:rPr lang="en-US" sz="1590" dirty="0" smtClean="0">
                <a:solidFill>
                  <a:schemeClr val="tx1"/>
                </a:solidFill>
                <a:latin typeface="Arial" panose="020B0604020202020204" pitchFamily="34" charset="0"/>
                <a:cs typeface="Arial" panose="020B0604020202020204" pitchFamily="34" charset="0"/>
              </a:rPr>
              <a:t>pollen </a:t>
            </a:r>
            <a:r>
              <a:rPr lang="en-US" sz="1590" dirty="0">
                <a:solidFill>
                  <a:schemeClr val="tx1"/>
                </a:solidFill>
                <a:latin typeface="Arial" panose="020B0604020202020204" pitchFamily="34" charset="0"/>
                <a:cs typeface="Arial" panose="020B0604020202020204" pitchFamily="34" charset="0"/>
              </a:rPr>
              <a:t>contains the male gametes, so the insects help the male </a:t>
            </a:r>
            <a:r>
              <a:rPr lang="en-US" sz="1590" dirty="0" smtClean="0">
                <a:solidFill>
                  <a:schemeClr val="tx1"/>
                </a:solidFill>
                <a:latin typeface="Arial" panose="020B0604020202020204" pitchFamily="34" charset="0"/>
                <a:cs typeface="Arial" panose="020B0604020202020204" pitchFamily="34" charset="0"/>
              </a:rPr>
              <a:t/>
            </a:r>
            <a:br>
              <a:rPr lang="en-US" sz="1590" dirty="0" smtClean="0">
                <a:solidFill>
                  <a:schemeClr val="tx1"/>
                </a:solidFill>
                <a:latin typeface="Arial" panose="020B0604020202020204" pitchFamily="34" charset="0"/>
                <a:cs typeface="Arial" panose="020B0604020202020204" pitchFamily="34" charset="0"/>
              </a:rPr>
            </a:br>
            <a:r>
              <a:rPr lang="en-US" sz="1590" dirty="0" smtClean="0">
                <a:solidFill>
                  <a:schemeClr val="tx1"/>
                </a:solidFill>
                <a:latin typeface="Arial" panose="020B0604020202020204" pitchFamily="34" charset="0"/>
                <a:cs typeface="Arial" panose="020B0604020202020204" pitchFamily="34" charset="0"/>
              </a:rPr>
              <a:t>gametes </a:t>
            </a:r>
            <a:r>
              <a:rPr lang="en-US" sz="1590" dirty="0">
                <a:solidFill>
                  <a:schemeClr val="tx1"/>
                </a:solidFill>
                <a:latin typeface="Arial" panose="020B0604020202020204" pitchFamily="34" charset="0"/>
                <a:cs typeface="Arial" panose="020B0604020202020204" pitchFamily="34" charset="0"/>
              </a:rPr>
              <a:t>to reach the female gametes in another flower, so that </a:t>
            </a:r>
            <a:r>
              <a:rPr lang="en-US" sz="1590" dirty="0" smtClean="0">
                <a:solidFill>
                  <a:schemeClr val="tx1"/>
                </a:solidFill>
                <a:latin typeface="Arial" panose="020B0604020202020204" pitchFamily="34" charset="0"/>
                <a:cs typeface="Arial" panose="020B0604020202020204" pitchFamily="34" charset="0"/>
              </a:rPr>
              <a:t/>
            </a:r>
            <a:br>
              <a:rPr lang="en-US" sz="1590" dirty="0" smtClean="0">
                <a:solidFill>
                  <a:schemeClr val="tx1"/>
                </a:solidFill>
                <a:latin typeface="Arial" panose="020B0604020202020204" pitchFamily="34" charset="0"/>
                <a:cs typeface="Arial" panose="020B0604020202020204" pitchFamily="34" charset="0"/>
              </a:rPr>
            </a:br>
            <a:r>
              <a:rPr lang="en-US" sz="1590" dirty="0" err="1" smtClean="0">
                <a:solidFill>
                  <a:schemeClr val="tx1"/>
                </a:solidFill>
                <a:latin typeface="Arial" panose="020B0604020202020204" pitchFamily="34" charset="0"/>
                <a:cs typeface="Arial" panose="020B0604020202020204" pitchFamily="34" charset="0"/>
              </a:rPr>
              <a:t>fertilisation</a:t>
            </a:r>
            <a:r>
              <a:rPr lang="en-US" sz="1590" dirty="0" smtClean="0">
                <a:solidFill>
                  <a:schemeClr val="tx1"/>
                </a:solidFill>
                <a:latin typeface="Arial" panose="020B0604020202020204" pitchFamily="34" charset="0"/>
                <a:cs typeface="Arial" panose="020B0604020202020204" pitchFamily="34" charset="0"/>
              </a:rPr>
              <a:t> </a:t>
            </a:r>
            <a:r>
              <a:rPr lang="en-US" sz="1590" dirty="0">
                <a:solidFill>
                  <a:schemeClr val="tx1"/>
                </a:solidFill>
                <a:latin typeface="Arial" panose="020B0604020202020204" pitchFamily="34" charset="0"/>
                <a:cs typeface="Arial" panose="020B0604020202020204" pitchFamily="34" charset="0"/>
              </a:rPr>
              <a:t>can take place.</a:t>
            </a:r>
          </a:p>
          <a:p>
            <a:r>
              <a:rPr lang="en-US" sz="1590" dirty="0">
                <a:solidFill>
                  <a:schemeClr val="tx1"/>
                </a:solidFill>
                <a:latin typeface="Arial" panose="020B0604020202020204" pitchFamily="34" charset="0"/>
                <a:cs typeface="Arial" panose="020B0604020202020204" pitchFamily="34" charset="0"/>
              </a:rPr>
              <a:t>But insects do not perform this service out of kindness. Many </a:t>
            </a:r>
            <a:r>
              <a:rPr lang="en-US" sz="1590" dirty="0" smtClean="0">
                <a:solidFill>
                  <a:schemeClr val="tx1"/>
                </a:solidFill>
                <a:latin typeface="Arial" panose="020B0604020202020204" pitchFamily="34" charset="0"/>
                <a:cs typeface="Arial" panose="020B0604020202020204" pitchFamily="34" charset="0"/>
              </a:rPr>
              <a:t/>
            </a:r>
            <a:br>
              <a:rPr lang="en-US" sz="1590" dirty="0" smtClean="0">
                <a:solidFill>
                  <a:schemeClr val="tx1"/>
                </a:solidFill>
                <a:latin typeface="Arial" panose="020B0604020202020204" pitchFamily="34" charset="0"/>
                <a:cs typeface="Arial" panose="020B0604020202020204" pitchFamily="34" charset="0"/>
              </a:rPr>
            </a:br>
            <a:r>
              <a:rPr lang="en-US" sz="1590" dirty="0" smtClean="0">
                <a:solidFill>
                  <a:schemeClr val="tx1"/>
                </a:solidFill>
                <a:latin typeface="Arial" panose="020B0604020202020204" pitchFamily="34" charset="0"/>
                <a:cs typeface="Arial" panose="020B0604020202020204" pitchFamily="34" charset="0"/>
              </a:rPr>
              <a:t>flowers </a:t>
            </a:r>
            <a:r>
              <a:rPr lang="en-US" sz="1590" dirty="0">
                <a:solidFill>
                  <a:schemeClr val="tx1"/>
                </a:solidFill>
                <a:latin typeface="Arial" panose="020B0604020202020204" pitchFamily="34" charset="0"/>
                <a:cs typeface="Arial" panose="020B0604020202020204" pitchFamily="34" charset="0"/>
              </a:rPr>
              <a:t>persuade insects to pollinate them by providing sweet </a:t>
            </a:r>
            <a:r>
              <a:rPr lang="en-IE" sz="1590" dirty="0" smtClean="0">
                <a:solidFill>
                  <a:schemeClr val="tx1"/>
                </a:solidFill>
                <a:latin typeface="Arial" panose="020B0604020202020204" pitchFamily="34" charset="0"/>
                <a:cs typeface="Arial" panose="020B0604020202020204" pitchFamily="34" charset="0"/>
              </a:rPr>
              <a:t/>
            </a:r>
            <a:br>
              <a:rPr lang="en-IE" sz="1590" dirty="0" smtClean="0">
                <a:solidFill>
                  <a:schemeClr val="tx1"/>
                </a:solidFill>
                <a:latin typeface="Arial" panose="020B0604020202020204" pitchFamily="34" charset="0"/>
                <a:cs typeface="Arial" panose="020B0604020202020204" pitchFamily="34" charset="0"/>
              </a:rPr>
            </a:br>
            <a:r>
              <a:rPr lang="en-US" sz="1590" dirty="0" smtClean="0">
                <a:solidFill>
                  <a:schemeClr val="tx1"/>
                </a:solidFill>
                <a:latin typeface="Arial" panose="020B0604020202020204" pitchFamily="34" charset="0"/>
                <a:cs typeface="Arial" panose="020B0604020202020204" pitchFamily="34" charset="0"/>
              </a:rPr>
              <a:t>nectar</a:t>
            </a:r>
            <a:r>
              <a:rPr lang="en-US" sz="1590" dirty="0">
                <a:solidFill>
                  <a:schemeClr val="tx1"/>
                </a:solidFill>
                <a:latin typeface="Arial" panose="020B0604020202020204" pitchFamily="34" charset="0"/>
                <a:cs typeface="Arial" panose="020B0604020202020204" pitchFamily="34" charset="0"/>
              </a:rPr>
              <a:t>, or lots of spare protein-rich pollen for the insects to eat.</a:t>
            </a:r>
          </a:p>
          <a:p>
            <a:r>
              <a:rPr lang="en-US" sz="1590" dirty="0">
                <a:solidFill>
                  <a:schemeClr val="tx1"/>
                </a:solidFill>
                <a:latin typeface="Arial" panose="020B0604020202020204" pitchFamily="34" charset="0"/>
                <a:cs typeface="Arial" panose="020B0604020202020204" pitchFamily="34" charset="0"/>
              </a:rPr>
              <a:t>Not so the fly orchid. This flower uses deception to attract male </a:t>
            </a:r>
            <a:r>
              <a:rPr lang="en-US" sz="1590" dirty="0" smtClean="0">
                <a:solidFill>
                  <a:schemeClr val="tx1"/>
                </a:solidFill>
                <a:latin typeface="Arial" panose="020B0604020202020204" pitchFamily="34" charset="0"/>
                <a:cs typeface="Arial" panose="020B0604020202020204" pitchFamily="34" charset="0"/>
              </a:rPr>
              <a:t/>
            </a:r>
            <a:br>
              <a:rPr lang="en-US" sz="1590" dirty="0" smtClean="0">
                <a:solidFill>
                  <a:schemeClr val="tx1"/>
                </a:solidFill>
                <a:latin typeface="Arial" panose="020B0604020202020204" pitchFamily="34" charset="0"/>
                <a:cs typeface="Arial" panose="020B0604020202020204" pitchFamily="34" charset="0"/>
              </a:rPr>
            </a:br>
            <a:r>
              <a:rPr lang="en-US" sz="1590" dirty="0" smtClean="0">
                <a:solidFill>
                  <a:schemeClr val="tx1"/>
                </a:solidFill>
                <a:latin typeface="Arial" panose="020B0604020202020204" pitchFamily="34" charset="0"/>
                <a:cs typeface="Arial" panose="020B0604020202020204" pitchFamily="34" charset="0"/>
              </a:rPr>
              <a:t>digger </a:t>
            </a:r>
            <a:r>
              <a:rPr lang="en-US" sz="1590" dirty="0">
                <a:solidFill>
                  <a:schemeClr val="tx1"/>
                </a:solidFill>
                <a:latin typeface="Arial" panose="020B0604020202020204" pitchFamily="34" charset="0"/>
                <a:cs typeface="Arial" panose="020B0604020202020204" pitchFamily="34" charset="0"/>
              </a:rPr>
              <a:t>wasps.</a:t>
            </a:r>
          </a:p>
          <a:p>
            <a:r>
              <a:rPr lang="en-US" sz="1590" dirty="0">
                <a:solidFill>
                  <a:schemeClr val="tx1"/>
                </a:solidFill>
                <a:latin typeface="Arial" panose="020B0604020202020204" pitchFamily="34" charset="0"/>
                <a:cs typeface="Arial" panose="020B0604020202020204" pitchFamily="34" charset="0"/>
              </a:rPr>
              <a:t>Female digger wasps produce a chemical whose molecules diffuse </a:t>
            </a:r>
            <a:r>
              <a:rPr lang="en-US" sz="1590" dirty="0" smtClean="0">
                <a:solidFill>
                  <a:schemeClr val="tx1"/>
                </a:solidFill>
                <a:latin typeface="Arial" panose="020B0604020202020204" pitchFamily="34" charset="0"/>
                <a:cs typeface="Arial" panose="020B0604020202020204" pitchFamily="34" charset="0"/>
              </a:rPr>
              <a:t/>
            </a:r>
            <a:br>
              <a:rPr lang="en-US" sz="1590" dirty="0" smtClean="0">
                <a:solidFill>
                  <a:schemeClr val="tx1"/>
                </a:solidFill>
                <a:latin typeface="Arial" panose="020B0604020202020204" pitchFamily="34" charset="0"/>
                <a:cs typeface="Arial" panose="020B0604020202020204" pitchFamily="34" charset="0"/>
              </a:rPr>
            </a:br>
            <a:r>
              <a:rPr lang="en-US" sz="1590" dirty="0" smtClean="0">
                <a:solidFill>
                  <a:schemeClr val="tx1"/>
                </a:solidFill>
                <a:latin typeface="Arial" panose="020B0604020202020204" pitchFamily="34" charset="0"/>
                <a:cs typeface="Arial" panose="020B0604020202020204" pitchFamily="34" charset="0"/>
              </a:rPr>
              <a:t>through </a:t>
            </a:r>
            <a:r>
              <a:rPr lang="en-US" sz="1590" dirty="0">
                <a:solidFill>
                  <a:schemeClr val="tx1"/>
                </a:solidFill>
                <a:latin typeface="Arial" panose="020B0604020202020204" pitchFamily="34" charset="0"/>
                <a:cs typeface="Arial" panose="020B0604020202020204" pitchFamily="34" charset="0"/>
              </a:rPr>
              <a:t>the air for long distances. The chemical, called a pheromone, </a:t>
            </a:r>
            <a:r>
              <a:rPr lang="en-US" sz="1590" dirty="0" smtClean="0">
                <a:solidFill>
                  <a:schemeClr val="tx1"/>
                </a:solidFill>
                <a:latin typeface="Arial" panose="020B0604020202020204" pitchFamily="34" charset="0"/>
                <a:cs typeface="Arial" panose="020B0604020202020204" pitchFamily="34" charset="0"/>
              </a:rPr>
              <a:t/>
            </a:r>
            <a:br>
              <a:rPr lang="en-US" sz="1590" dirty="0" smtClean="0">
                <a:solidFill>
                  <a:schemeClr val="tx1"/>
                </a:solidFill>
                <a:latin typeface="Arial" panose="020B0604020202020204" pitchFamily="34" charset="0"/>
                <a:cs typeface="Arial" panose="020B0604020202020204" pitchFamily="34" charset="0"/>
              </a:rPr>
            </a:br>
            <a:r>
              <a:rPr lang="en-US" sz="1590" dirty="0" smtClean="0">
                <a:solidFill>
                  <a:schemeClr val="tx1"/>
                </a:solidFill>
                <a:latin typeface="Arial" panose="020B0604020202020204" pitchFamily="34" charset="0"/>
                <a:cs typeface="Arial" panose="020B0604020202020204" pitchFamily="34" charset="0"/>
              </a:rPr>
              <a:t>is </a:t>
            </a:r>
            <a:r>
              <a:rPr lang="en-US" sz="1590" dirty="0">
                <a:solidFill>
                  <a:schemeClr val="tx1"/>
                </a:solidFill>
                <a:latin typeface="Arial" panose="020B0604020202020204" pitchFamily="34" charset="0"/>
                <a:cs typeface="Arial" panose="020B0604020202020204" pitchFamily="34" charset="0"/>
              </a:rPr>
              <a:t>sensed by male digger wasps, which follow it up its concentration </a:t>
            </a:r>
            <a:r>
              <a:rPr lang="en-US" sz="1590" dirty="0" smtClean="0">
                <a:solidFill>
                  <a:schemeClr val="tx1"/>
                </a:solidFill>
                <a:latin typeface="Arial" panose="020B0604020202020204" pitchFamily="34" charset="0"/>
                <a:cs typeface="Arial" panose="020B0604020202020204" pitchFamily="34" charset="0"/>
              </a:rPr>
              <a:t/>
            </a:r>
            <a:br>
              <a:rPr lang="en-US" sz="1590" dirty="0" smtClean="0">
                <a:solidFill>
                  <a:schemeClr val="tx1"/>
                </a:solidFill>
                <a:latin typeface="Arial" panose="020B0604020202020204" pitchFamily="34" charset="0"/>
                <a:cs typeface="Arial" panose="020B0604020202020204" pitchFamily="34" charset="0"/>
              </a:rPr>
            </a:br>
            <a:r>
              <a:rPr lang="en-US" sz="1590" dirty="0" smtClean="0">
                <a:solidFill>
                  <a:schemeClr val="tx1"/>
                </a:solidFill>
                <a:latin typeface="Arial" panose="020B0604020202020204" pitchFamily="34" charset="0"/>
                <a:cs typeface="Arial" panose="020B0604020202020204" pitchFamily="34" charset="0"/>
              </a:rPr>
              <a:t>gradient </a:t>
            </a:r>
            <a:r>
              <a:rPr lang="en-US" sz="1590" dirty="0">
                <a:solidFill>
                  <a:schemeClr val="tx1"/>
                </a:solidFill>
                <a:latin typeface="Arial" panose="020B0604020202020204" pitchFamily="34" charset="0"/>
                <a:cs typeface="Arial" panose="020B0604020202020204" pitchFamily="34" charset="0"/>
              </a:rPr>
              <a:t>to its source. There, hopefully, they will find a female wasp with which they can mate.</a:t>
            </a:r>
          </a:p>
          <a:p>
            <a:r>
              <a:rPr lang="en-US" sz="1590" dirty="0">
                <a:solidFill>
                  <a:schemeClr val="tx1"/>
                </a:solidFill>
                <a:latin typeface="Arial" panose="020B0604020202020204" pitchFamily="34" charset="0"/>
                <a:cs typeface="Arial" panose="020B0604020202020204" pitchFamily="34" charset="0"/>
              </a:rPr>
              <a:t>Fly orchids produce a very similar chemical, which diffuses outwards from the flower. Male digger wasps sense and react to it just as they do to the pheromone of the female wasps. When they arrive at its source, they try to mate - but unfortunately for the males, this source isn’t a female wasp, but an orchid flower</a:t>
            </a:r>
            <a:r>
              <a:rPr lang="en-US" sz="1590" dirty="0" smtClean="0">
                <a:solidFill>
                  <a:schemeClr val="tx1"/>
                </a:solidFill>
                <a:latin typeface="Arial" panose="020B0604020202020204" pitchFamily="34" charset="0"/>
                <a:cs typeface="Arial" panose="020B0604020202020204" pitchFamily="34" charset="0"/>
              </a:rPr>
              <a:t>.</a:t>
            </a:r>
          </a:p>
          <a:p>
            <a:r>
              <a:rPr lang="en-US" sz="1590" dirty="0" smtClean="0">
                <a:solidFill>
                  <a:schemeClr val="tx1"/>
                </a:solidFill>
                <a:latin typeface="Arial" panose="020B0604020202020204" pitchFamily="34" charset="0"/>
                <a:cs typeface="Arial" panose="020B0604020202020204" pitchFamily="34" charset="0"/>
              </a:rPr>
              <a:t>As </a:t>
            </a:r>
            <a:r>
              <a:rPr lang="en-US" sz="1590" dirty="0">
                <a:solidFill>
                  <a:schemeClr val="tx1"/>
                </a:solidFill>
                <a:latin typeface="Arial" panose="020B0604020202020204" pitchFamily="34" charset="0"/>
                <a:cs typeface="Arial" panose="020B0604020202020204" pitchFamily="34" charset="0"/>
              </a:rPr>
              <a:t>they try to mate, the wasps pick up pollen from the flower. They don’t seem to learn by their mistake, but continue to visit other orchid flowers, leaving orchid pollen behind as they try to mate with them.</a:t>
            </a:r>
            <a:endParaRPr lang="en-GB" sz="1590" dirty="0">
              <a:solidFill>
                <a:schemeClr val="tx1"/>
              </a:solidFill>
              <a:latin typeface="Arial" panose="020B0604020202020204" pitchFamily="34" charset="0"/>
              <a:cs typeface="Arial" panose="020B0604020202020204" pitchFamily="34" charset="0"/>
            </a:endParaRPr>
          </a:p>
        </p:txBody>
      </p:sp>
      <p:sp>
        <p:nvSpPr>
          <p:cNvPr id="9" name="Rectangle 8"/>
          <p:cNvSpPr/>
          <p:nvPr/>
        </p:nvSpPr>
        <p:spPr>
          <a:xfrm>
            <a:off x="6804248" y="3790086"/>
            <a:ext cx="2016224" cy="672867"/>
          </a:xfrm>
          <a:prstGeom prst="rect">
            <a:avLst/>
          </a:prstGeom>
        </p:spPr>
        <p:txBody>
          <a:bodyPr wrap="square" lIns="36000" tIns="36000" rIns="36000" bIns="36000">
            <a:spAutoFit/>
          </a:bodyPr>
          <a:lstStyle/>
          <a:p>
            <a:pPr indent="271463">
              <a:buClr>
                <a:srgbClr val="C00000"/>
              </a:buClr>
              <a:buSzPct val="80000"/>
              <a:buFont typeface="Arial" panose="020B0604020202020204" pitchFamily="34" charset="0"/>
              <a:buChar char="▲"/>
            </a:pPr>
            <a:r>
              <a:rPr lang="en-US" sz="1300" b="1" dirty="0" smtClean="0"/>
              <a:t>Figure </a:t>
            </a:r>
            <a:r>
              <a:rPr lang="en-US" sz="1300" b="1" dirty="0"/>
              <a:t>3.1 </a:t>
            </a:r>
            <a:r>
              <a:rPr lang="en-US" sz="1300" dirty="0" smtClean="0"/>
              <a:t>- A </a:t>
            </a:r>
            <a:r>
              <a:rPr lang="en-US" sz="1300" dirty="0"/>
              <a:t>male digger wasp tries to mate with a fly orchid flower.</a:t>
            </a:r>
            <a:endParaRPr lang="en-GB" sz="1300" dirty="0"/>
          </a:p>
        </p:txBody>
      </p:sp>
      <p:pic>
        <p:nvPicPr>
          <p:cNvPr id="2050" name="Picture 2" descr="Image result for MALE DIGGER WASP"/>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444208" y="1132848"/>
            <a:ext cx="2313545" cy="2656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1796541"/>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5328591" cy="5262979"/>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400" dirty="0" smtClean="0"/>
              <a:t>Atoms</a:t>
            </a:r>
            <a:r>
              <a:rPr lang="en-US" sz="2400" dirty="0"/>
              <a:t>, molecules and ions are always moving. The higher the temperature, the faster they move. In a solid substance the particles cannot move very far, because they are held together by attractive forces between them. </a:t>
            </a:r>
            <a:endParaRPr lang="en-US" sz="2400" dirty="0" smtClean="0"/>
          </a:p>
          <a:p>
            <a:pPr marL="355600" indent="-355600">
              <a:buClr>
                <a:srgbClr val="0070C0"/>
              </a:buClr>
              <a:buSzPct val="80000"/>
              <a:buFont typeface="Wingdings 3" panose="05040102010807070707" pitchFamily="18" charset="2"/>
              <a:buChar char=""/>
            </a:pPr>
            <a:r>
              <a:rPr lang="en-US" sz="2400" dirty="0" smtClean="0"/>
              <a:t>In </a:t>
            </a:r>
            <a:r>
              <a:rPr lang="en-US" sz="2400" dirty="0"/>
              <a:t>a liquid they can move more freely, knocking into one another and rebounding. In a gas they are freer still, with no attractive forces between the molecules or atoms. </a:t>
            </a:r>
            <a:endParaRPr lang="en-US" sz="2400" dirty="0" smtClean="0"/>
          </a:p>
          <a:p>
            <a:pPr marL="355600" indent="-355600">
              <a:buClr>
                <a:srgbClr val="0070C0"/>
              </a:buClr>
              <a:buSzPct val="80000"/>
              <a:buFont typeface="Wingdings 3" panose="05040102010807070707" pitchFamily="18" charset="2"/>
              <a:buChar char=""/>
            </a:pPr>
            <a:r>
              <a:rPr lang="en-US" sz="2400" dirty="0" smtClean="0"/>
              <a:t>Molecules </a:t>
            </a:r>
            <a:r>
              <a:rPr lang="en-US" sz="2400" dirty="0"/>
              <a:t>and ions can also move freely when they are in solution</a:t>
            </a:r>
            <a:r>
              <a:rPr lang="en-US" sz="2400" dirty="0" smtClean="0"/>
              <a:t>.</a:t>
            </a:r>
            <a:endParaRPr lang="en-US" sz="2400" dirty="0"/>
          </a:p>
        </p:txBody>
      </p:sp>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28</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3.1 - Diffusion</a:t>
            </a:r>
            <a:endParaRPr lang="en-US" sz="4000" dirty="0"/>
          </a:p>
        </p:txBody>
      </p:sp>
      <p:sp>
        <p:nvSpPr>
          <p:cNvPr id="6" name="Round Same Side Corner Rectangle 5"/>
          <p:cNvSpPr/>
          <p:nvPr/>
        </p:nvSpPr>
        <p:spPr>
          <a:xfrm>
            <a:off x="5508104" y="1124744"/>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8" name="Round Same Side Corner Rectangle 7"/>
          <p:cNvSpPr/>
          <p:nvPr/>
        </p:nvSpPr>
        <p:spPr>
          <a:xfrm flipV="1">
            <a:off x="5508104" y="1579427"/>
            <a:ext cx="3312368" cy="2371864"/>
          </a:xfrm>
          <a:prstGeom prst="round2SameRect">
            <a:avLst/>
          </a:prstGeom>
          <a:solidFill>
            <a:schemeClr val="accent3">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p:cNvSpPr txBox="1"/>
          <p:nvPr/>
        </p:nvSpPr>
        <p:spPr>
          <a:xfrm>
            <a:off x="5580111" y="1642968"/>
            <a:ext cx="3231281" cy="2308324"/>
          </a:xfrm>
          <a:prstGeom prst="rect">
            <a:avLst/>
          </a:prstGeom>
          <a:noFill/>
        </p:spPr>
        <p:txBody>
          <a:bodyPr wrap="square" rtlCol="0">
            <a:spAutoFit/>
          </a:bodyPr>
          <a:lstStyle/>
          <a:p>
            <a:r>
              <a:rPr lang="en-US" b="1" dirty="0" smtClean="0">
                <a:solidFill>
                  <a:srgbClr val="C00000"/>
                </a:solidFill>
              </a:rPr>
              <a:t>Diffusion</a:t>
            </a:r>
            <a:r>
              <a:rPr lang="en-US" dirty="0" smtClean="0"/>
              <a:t> – the net movement of molecules and ions from a region of their higher concentration to a region of lower concentration down a concentration gradient, as a result of their random movement.</a:t>
            </a:r>
            <a:endParaRPr lang="en-GB" dirty="0"/>
          </a:p>
        </p:txBody>
      </p:sp>
      <p:pic>
        <p:nvPicPr>
          <p:cNvPr id="3074" name="Picture 2" descr="Image result for diffus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508104" y="4149081"/>
            <a:ext cx="3299344" cy="24482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hlinkClick r:id="rId4" action="ppaction://hlinksldjump"/>
          </p:cNvPr>
          <p:cNvSpPr txBox="1"/>
          <p:nvPr/>
        </p:nvSpPr>
        <p:spPr>
          <a:xfrm>
            <a:off x="8182663" y="3951291"/>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111272311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5400599" cy="5455340"/>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50" dirty="0" smtClean="0"/>
              <a:t>When </a:t>
            </a:r>
            <a:r>
              <a:rPr lang="en-US" sz="2050" dirty="0"/>
              <a:t>they can move freely, particles tend to spread themselves out as evenly as they can (Figure 3.2). This happens with gases, solutions, and mixtures of liquids. </a:t>
            </a:r>
            <a:endParaRPr lang="en-US" sz="2050" dirty="0" smtClean="0"/>
          </a:p>
          <a:p>
            <a:pPr marL="355600" indent="-355600">
              <a:buClr>
                <a:srgbClr val="0070C0"/>
              </a:buClr>
              <a:buSzPct val="80000"/>
              <a:buFont typeface="Wingdings 3" panose="05040102010807070707" pitchFamily="18" charset="2"/>
              <a:buChar char=""/>
            </a:pPr>
            <a:r>
              <a:rPr lang="en-US" sz="2050" dirty="0" smtClean="0"/>
              <a:t>Imagine</a:t>
            </a:r>
            <a:r>
              <a:rPr lang="en-US" sz="2050" dirty="0"/>
              <a:t>, for example, a rotten egg in one corner of a room, giving off hydrogen sulfide gas. To begin with, there will be a very high concentration of the gas near the egg, but none in the rest of the room. </a:t>
            </a:r>
            <a:endParaRPr lang="en-US" sz="2050" dirty="0" smtClean="0"/>
          </a:p>
          <a:p>
            <a:pPr marL="355600" indent="-355600">
              <a:buClr>
                <a:srgbClr val="0070C0"/>
              </a:buClr>
              <a:buSzPct val="80000"/>
              <a:buFont typeface="Wingdings 3" panose="05040102010807070707" pitchFamily="18" charset="2"/>
              <a:buChar char=""/>
            </a:pPr>
            <a:r>
              <a:rPr lang="en-US" sz="2050" dirty="0" smtClean="0"/>
              <a:t>However</a:t>
            </a:r>
            <a:r>
              <a:rPr lang="en-US" sz="2050" dirty="0"/>
              <a:t>, before long the hydrogen sulfide molecules have spread throughout the air in the room. Soon, you will not be able to tell where the smell first came from - the whole room will smell of hydrogen sulfide.</a:t>
            </a:r>
          </a:p>
          <a:p>
            <a:pPr marL="355600" indent="-355600">
              <a:buClr>
                <a:srgbClr val="0070C0"/>
              </a:buClr>
              <a:buSzPct val="80000"/>
              <a:buFont typeface="Wingdings 3" panose="05040102010807070707" pitchFamily="18" charset="2"/>
              <a:buChar char=""/>
            </a:pPr>
            <a:r>
              <a:rPr lang="en-US" sz="2050" dirty="0"/>
              <a:t>The hydrogen sulfide molecules have spread out, or diffused, through the air.</a:t>
            </a:r>
          </a:p>
        </p:txBody>
      </p:sp>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28</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3.1 - Diffusion</a:t>
            </a:r>
            <a:endParaRPr lang="en-US" sz="40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811" t="1701" r="3982" b="2460"/>
          <a:stretch/>
        </p:blipFill>
        <p:spPr>
          <a:xfrm>
            <a:off x="5580112" y="1124745"/>
            <a:ext cx="3240361" cy="2808312"/>
          </a:xfrm>
          <a:prstGeom prst="rect">
            <a:avLst/>
          </a:prstGeom>
        </p:spPr>
      </p:pic>
      <p:sp>
        <p:nvSpPr>
          <p:cNvPr id="3" name="Rectangle 2"/>
          <p:cNvSpPr/>
          <p:nvPr/>
        </p:nvSpPr>
        <p:spPr>
          <a:xfrm>
            <a:off x="5580112" y="4077072"/>
            <a:ext cx="3312368" cy="923330"/>
          </a:xfrm>
          <a:prstGeom prst="rect">
            <a:avLst/>
          </a:prstGeom>
        </p:spPr>
        <p:txBody>
          <a:bodyPr wrap="square">
            <a:spAutoFit/>
          </a:bodyPr>
          <a:lstStyle/>
          <a:p>
            <a:pPr indent="355600">
              <a:buClr>
                <a:srgbClr val="C00000"/>
              </a:buClr>
              <a:buSzPct val="80000"/>
              <a:buFont typeface="Arial" panose="020B0604020202020204" pitchFamily="34" charset="0"/>
              <a:buChar char="▲"/>
            </a:pPr>
            <a:r>
              <a:rPr lang="en-US" b="1" dirty="0" smtClean="0"/>
              <a:t>Figure 3.2 </a:t>
            </a:r>
            <a:r>
              <a:rPr lang="en-US" dirty="0" smtClean="0"/>
              <a:t>- Diffusion </a:t>
            </a:r>
            <a:r>
              <a:rPr lang="en-US" dirty="0"/>
              <a:t>is the result of the random movement of particles.</a:t>
            </a:r>
            <a:endParaRPr lang="en-GB" dirty="0"/>
          </a:p>
        </p:txBody>
      </p:sp>
      <p:pic>
        <p:nvPicPr>
          <p:cNvPr id="1026" name="Picture 2" descr="Image result for diffus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12" y="5013176"/>
            <a:ext cx="3312368" cy="165695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8182663" y="4881934"/>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369646086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4392487" cy="4616648"/>
          </a:xfrm>
          <a:prstGeom prst="rect">
            <a:avLst/>
          </a:prstGeom>
        </p:spPr>
        <p:txBody>
          <a:bodyPr wrap="square">
            <a:spAutoFit/>
          </a:bodyPr>
          <a:lstStyle/>
          <a:p>
            <a:pPr>
              <a:buClr>
                <a:srgbClr val="0070C0"/>
              </a:buClr>
              <a:buSzPct val="80000"/>
            </a:pPr>
            <a:r>
              <a:rPr lang="en-US" sz="2100" b="1" dirty="0">
                <a:solidFill>
                  <a:srgbClr val="C00000"/>
                </a:solidFill>
              </a:rPr>
              <a:t>Diffusion and living organisms.</a:t>
            </a:r>
          </a:p>
          <a:p>
            <a:pPr marL="355600" indent="-355600">
              <a:buClr>
                <a:srgbClr val="0070C0"/>
              </a:buClr>
              <a:buSzPct val="80000"/>
              <a:buFont typeface="Wingdings 3" panose="05040102010807070707" pitchFamily="18" charset="2"/>
              <a:buChar char=""/>
            </a:pPr>
            <a:r>
              <a:rPr lang="en-US" sz="2100" dirty="0"/>
              <a:t>Living organisms obtain many of their </a:t>
            </a:r>
            <a:r>
              <a:rPr lang="en-US" sz="2100" dirty="0" smtClean="0"/>
              <a:t>requirements by </a:t>
            </a:r>
            <a:r>
              <a:rPr lang="en-US" sz="2100" dirty="0"/>
              <a:t>diffusion. They also get rid of many of their </a:t>
            </a:r>
            <a:r>
              <a:rPr lang="en-US" sz="2100" dirty="0" smtClean="0"/>
              <a:t>waste products </a:t>
            </a:r>
            <a:r>
              <a:rPr lang="en-US" sz="2100" dirty="0"/>
              <a:t>in this way. </a:t>
            </a:r>
            <a:endParaRPr lang="en-US" sz="2100" dirty="0" smtClean="0"/>
          </a:p>
          <a:p>
            <a:pPr marL="355600" indent="-355600">
              <a:buClr>
                <a:srgbClr val="0070C0"/>
              </a:buClr>
              <a:buSzPct val="80000"/>
              <a:buFont typeface="Wingdings 3" panose="05040102010807070707" pitchFamily="18" charset="2"/>
              <a:buChar char=""/>
            </a:pPr>
            <a:r>
              <a:rPr lang="en-US" sz="2100" dirty="0" smtClean="0"/>
              <a:t>For </a:t>
            </a:r>
            <a:r>
              <a:rPr lang="en-US" sz="2100" dirty="0"/>
              <a:t>example, plants need </a:t>
            </a:r>
            <a:r>
              <a:rPr lang="en-US" sz="2100" dirty="0" smtClean="0"/>
              <a:t>carbon dioxide </a:t>
            </a:r>
            <a:r>
              <a:rPr lang="en-US" sz="2100" dirty="0"/>
              <a:t>for photosynthesis. This diffuses from the </a:t>
            </a:r>
            <a:r>
              <a:rPr lang="en-US" sz="2100" dirty="0" smtClean="0"/>
              <a:t>air into </a:t>
            </a:r>
            <a:r>
              <a:rPr lang="en-US" sz="2100" dirty="0"/>
              <a:t>the leaves, through the stomata. It does this </a:t>
            </a:r>
            <a:r>
              <a:rPr lang="en-US" sz="2100" dirty="0" smtClean="0"/>
              <a:t>because there </a:t>
            </a:r>
            <a:r>
              <a:rPr lang="en-US" sz="2100" dirty="0"/>
              <a:t>is a lower concentration of carbon dioxide </a:t>
            </a:r>
            <a:r>
              <a:rPr lang="en-US" sz="2100" dirty="0" smtClean="0"/>
              <a:t>inside the </a:t>
            </a:r>
            <a:r>
              <a:rPr lang="en-US" sz="2100" dirty="0"/>
              <a:t>leaf, as the cells are using it up. </a:t>
            </a:r>
            <a:endParaRPr lang="en-US" sz="2100" dirty="0" smtClean="0"/>
          </a:p>
        </p:txBody>
      </p:sp>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28</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3.1 – Diffusion – Living Organisms</a:t>
            </a:r>
            <a:endParaRPr lang="en-US" sz="4000" dirty="0"/>
          </a:p>
        </p:txBody>
      </p:sp>
      <p:sp>
        <p:nvSpPr>
          <p:cNvPr id="8" name="Rectangle 7"/>
          <p:cNvSpPr/>
          <p:nvPr/>
        </p:nvSpPr>
        <p:spPr>
          <a:xfrm>
            <a:off x="4572000" y="4259014"/>
            <a:ext cx="4291880" cy="996033"/>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2000" b="1" dirty="0" smtClean="0"/>
              <a:t>Figure </a:t>
            </a:r>
            <a:r>
              <a:rPr lang="en-US" sz="2000" b="1" dirty="0"/>
              <a:t>3.3 </a:t>
            </a:r>
            <a:r>
              <a:rPr lang="en-US" sz="2000" b="1" dirty="0" smtClean="0"/>
              <a:t>- </a:t>
            </a:r>
            <a:r>
              <a:rPr lang="en-US" sz="2000" dirty="0" smtClean="0"/>
              <a:t>Diffusion </a:t>
            </a:r>
            <a:r>
              <a:rPr lang="en-US" sz="2000" dirty="0"/>
              <a:t>of oxygen into a cell. The red dots represent </a:t>
            </a:r>
            <a:r>
              <a:rPr lang="en-US" sz="2000" dirty="0" smtClean="0"/>
              <a:t>oxygen molecules</a:t>
            </a:r>
            <a:r>
              <a:rPr lang="en-US" sz="2000" dirty="0"/>
              <a:t>.</a:t>
            </a:r>
            <a:endParaRPr lang="en-GB" sz="2000" dirty="0"/>
          </a:p>
        </p:txBody>
      </p:sp>
      <p:pic>
        <p:nvPicPr>
          <p:cNvPr id="4" name="Picture 3"/>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557" t="12201" r="8078" b="14301"/>
          <a:stretch/>
        </p:blipFill>
        <p:spPr>
          <a:xfrm>
            <a:off x="4572000" y="1127612"/>
            <a:ext cx="4320480" cy="3117872"/>
          </a:xfrm>
          <a:prstGeom prst="rect">
            <a:avLst/>
          </a:prstGeom>
        </p:spPr>
      </p:pic>
      <p:sp>
        <p:nvSpPr>
          <p:cNvPr id="6" name="Rectangle 5"/>
          <p:cNvSpPr/>
          <p:nvPr/>
        </p:nvSpPr>
        <p:spPr>
          <a:xfrm>
            <a:off x="151000" y="5657671"/>
            <a:ext cx="8712879" cy="1061829"/>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100" dirty="0"/>
              <a:t>Outside the leaf in the air, there is </a:t>
            </a:r>
            <a:r>
              <a:rPr lang="en-US" sz="2100" dirty="0" smtClean="0"/>
              <a:t/>
            </a:r>
            <a:br>
              <a:rPr lang="en-US" sz="2100" dirty="0" smtClean="0"/>
            </a:br>
            <a:r>
              <a:rPr lang="en-US" sz="2100" dirty="0" smtClean="0"/>
              <a:t>a </a:t>
            </a:r>
            <a:r>
              <a:rPr lang="en-US" sz="2100" dirty="0"/>
              <a:t>higher concentration. Carbon dioxide molecules therefore diffuse into the leaf, down this concentration gradient.</a:t>
            </a:r>
          </a:p>
        </p:txBody>
      </p:sp>
      <p:sp>
        <p:nvSpPr>
          <p:cNvPr id="11" name="TextBox 10">
            <a:hlinkClick r:id="rId4" action="ppaction://hlinkfile"/>
          </p:cNvPr>
          <p:cNvSpPr txBox="1"/>
          <p:nvPr/>
        </p:nvSpPr>
        <p:spPr>
          <a:xfrm>
            <a:off x="5539825" y="5457616"/>
            <a:ext cx="227658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Diffusion in Cells</a:t>
            </a:r>
            <a:endParaRPr lang="en-GB" sz="2000" b="1" dirty="0"/>
          </a:p>
        </p:txBody>
      </p:sp>
      <p:sp>
        <p:nvSpPr>
          <p:cNvPr id="9" name="TextBox 8">
            <a:hlinkClick r:id="rId5" action="ppaction://hlinksldjump"/>
          </p:cNvPr>
          <p:cNvSpPr txBox="1"/>
          <p:nvPr/>
        </p:nvSpPr>
        <p:spPr>
          <a:xfrm>
            <a:off x="8182663" y="5097958"/>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2951965591"/>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4896543" cy="4401205"/>
          </a:xfrm>
          <a:prstGeom prst="rect">
            <a:avLst/>
          </a:prstGeom>
        </p:spPr>
        <p:txBody>
          <a:bodyPr wrap="square">
            <a:spAutoFit/>
          </a:bodyPr>
          <a:lstStyle/>
          <a:p>
            <a:pPr>
              <a:buClr>
                <a:srgbClr val="0070C0"/>
              </a:buClr>
              <a:buSzPct val="80000"/>
            </a:pPr>
            <a:r>
              <a:rPr lang="en-US" sz="2000" b="1" dirty="0">
                <a:solidFill>
                  <a:srgbClr val="C00000"/>
                </a:solidFill>
              </a:rPr>
              <a:t>Diffusion and living organisms.</a:t>
            </a:r>
          </a:p>
          <a:p>
            <a:pPr marL="355600" indent="-355600">
              <a:buClr>
                <a:srgbClr val="0070C0"/>
              </a:buClr>
              <a:buSzPct val="80000"/>
              <a:buFont typeface="Wingdings 3" panose="05040102010807070707" pitchFamily="18" charset="2"/>
              <a:buChar char=""/>
            </a:pPr>
            <a:r>
              <a:rPr lang="en-US" sz="2000" dirty="0" smtClean="0"/>
              <a:t>Oxygen</a:t>
            </a:r>
            <a:r>
              <a:rPr lang="en-US" sz="2000" dirty="0"/>
              <a:t>, which is a waste product of </a:t>
            </a:r>
            <a:r>
              <a:rPr lang="en-US" sz="2000" dirty="0" smtClean="0"/>
              <a:t>photosynthesis, diffuses </a:t>
            </a:r>
            <a:r>
              <a:rPr lang="en-US" sz="2000" dirty="0"/>
              <a:t>out in the same way. There is a </a:t>
            </a:r>
            <a:r>
              <a:rPr lang="en-US" sz="2000" dirty="0" smtClean="0"/>
              <a:t>higher concentration </a:t>
            </a:r>
            <a:r>
              <a:rPr lang="en-US" sz="2000" dirty="0"/>
              <a:t>of oxygen inside the leaf, because </a:t>
            </a:r>
            <a:r>
              <a:rPr lang="en-US" sz="2000" dirty="0" smtClean="0"/>
              <a:t>it is </a:t>
            </a:r>
            <a:r>
              <a:rPr lang="en-US" sz="2000" dirty="0"/>
              <a:t>being made there. Oxygen therefore diffuses </a:t>
            </a:r>
            <a:r>
              <a:rPr lang="en-US" sz="2000" dirty="0" smtClean="0"/>
              <a:t>out through </a:t>
            </a:r>
            <a:r>
              <a:rPr lang="en-US" sz="2000" dirty="0"/>
              <a:t>the stomata into the air.</a:t>
            </a:r>
          </a:p>
          <a:p>
            <a:pPr marL="355600" indent="-355600">
              <a:buClr>
                <a:srgbClr val="0070C0"/>
              </a:buClr>
              <a:buSzPct val="80000"/>
              <a:buFont typeface="Wingdings 3" panose="05040102010807070707" pitchFamily="18" charset="2"/>
              <a:buChar char=""/>
            </a:pPr>
            <a:r>
              <a:rPr lang="en-US" sz="2000" dirty="0"/>
              <a:t>Diffusion is also important in gas exchange </a:t>
            </a:r>
            <a:r>
              <a:rPr lang="en-US" sz="2000" dirty="0" smtClean="0"/>
              <a:t>for respiration </a:t>
            </a:r>
            <a:r>
              <a:rPr lang="en-US" sz="2000" dirty="0"/>
              <a:t>in animals and plants (Figure </a:t>
            </a:r>
            <a:r>
              <a:rPr lang="en-US" sz="2000" b="1" dirty="0"/>
              <a:t>3.3</a:t>
            </a:r>
            <a:r>
              <a:rPr lang="en-US" sz="2000" dirty="0"/>
              <a:t>). </a:t>
            </a:r>
            <a:r>
              <a:rPr lang="en-US" sz="2000" dirty="0" smtClean="0"/>
              <a:t>Cell membranes </a:t>
            </a:r>
            <a:r>
              <a:rPr lang="en-US" sz="2000" dirty="0"/>
              <a:t>are freely permeable to oxygen and </a:t>
            </a:r>
            <a:r>
              <a:rPr lang="en-US" sz="2000" dirty="0" smtClean="0"/>
              <a:t>carbon dioxide</a:t>
            </a:r>
            <a:r>
              <a:rPr lang="en-US" sz="2000" dirty="0"/>
              <a:t>, so these easily diffuse into and out of cells</a:t>
            </a:r>
            <a:r>
              <a:rPr lang="en-US" sz="2000" dirty="0" smtClean="0"/>
              <a:t>.</a:t>
            </a:r>
            <a:endParaRPr lang="en-US" sz="2000" dirty="0"/>
          </a:p>
        </p:txBody>
      </p:sp>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28</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3.1 – Diffusion – Living Organisms</a:t>
            </a:r>
            <a:endParaRPr lang="en-US" sz="4000" dirty="0"/>
          </a:p>
        </p:txBody>
      </p:sp>
      <p:sp>
        <p:nvSpPr>
          <p:cNvPr id="6" name="Rectangle 5"/>
          <p:cNvSpPr/>
          <p:nvPr/>
        </p:nvSpPr>
        <p:spPr>
          <a:xfrm>
            <a:off x="5076056" y="3933056"/>
            <a:ext cx="3787824" cy="996033"/>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2000" b="1" dirty="0" smtClean="0"/>
              <a:t>Figure </a:t>
            </a:r>
            <a:r>
              <a:rPr lang="en-US" sz="2000" b="1" dirty="0"/>
              <a:t>3.3 </a:t>
            </a:r>
            <a:r>
              <a:rPr lang="en-US" sz="2000" b="1" dirty="0" smtClean="0"/>
              <a:t>- </a:t>
            </a:r>
            <a:r>
              <a:rPr lang="en-US" sz="2000" dirty="0" smtClean="0"/>
              <a:t>Diffusion </a:t>
            </a:r>
            <a:r>
              <a:rPr lang="en-US" sz="2000" dirty="0"/>
              <a:t>of oxygen into a cell. The red dots represent </a:t>
            </a:r>
            <a:r>
              <a:rPr lang="en-US" sz="2000" dirty="0" smtClean="0"/>
              <a:t>oxygen molecules</a:t>
            </a:r>
            <a:r>
              <a:rPr lang="en-US" sz="2000" dirty="0"/>
              <a:t>.</a:t>
            </a:r>
            <a:endParaRPr lang="en-GB" sz="2000" dirty="0"/>
          </a:p>
        </p:txBody>
      </p:sp>
      <p:pic>
        <p:nvPicPr>
          <p:cNvPr id="8" name="Picture 7"/>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557" t="12201" r="8078" b="14301"/>
          <a:stretch/>
        </p:blipFill>
        <p:spPr>
          <a:xfrm>
            <a:off x="5076056" y="1127612"/>
            <a:ext cx="3816424" cy="2754120"/>
          </a:xfrm>
          <a:prstGeom prst="rect">
            <a:avLst/>
          </a:prstGeom>
        </p:spPr>
      </p:pic>
      <p:sp>
        <p:nvSpPr>
          <p:cNvPr id="2" name="Rectangle 1"/>
          <p:cNvSpPr/>
          <p:nvPr/>
        </p:nvSpPr>
        <p:spPr>
          <a:xfrm>
            <a:off x="151880" y="5445224"/>
            <a:ext cx="8740599" cy="1015663"/>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a:t>Some of the products of digestion are absorbed from the ileum of mammals by diffusion (page 85-86), and we have already seen that flowering plants use diffusion to attract pollinators like bees and wasps.</a:t>
            </a:r>
          </a:p>
        </p:txBody>
      </p:sp>
      <p:sp>
        <p:nvSpPr>
          <p:cNvPr id="9" name="TextBox 8">
            <a:hlinkClick r:id="rId4" action="ppaction://hlinkfile"/>
          </p:cNvPr>
          <p:cNvSpPr txBox="1"/>
          <p:nvPr/>
        </p:nvSpPr>
        <p:spPr>
          <a:xfrm>
            <a:off x="5845975" y="4955066"/>
            <a:ext cx="227658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Diffusion in Cells</a:t>
            </a:r>
            <a:endParaRPr lang="en-GB" sz="2000" b="1" dirty="0"/>
          </a:p>
        </p:txBody>
      </p:sp>
      <p:sp>
        <p:nvSpPr>
          <p:cNvPr id="10" name="TextBox 9">
            <a:hlinkClick r:id="rId5" action="ppaction://hlinksldjump"/>
          </p:cNvPr>
          <p:cNvSpPr txBox="1"/>
          <p:nvPr/>
        </p:nvSpPr>
        <p:spPr>
          <a:xfrm>
            <a:off x="8182663" y="5169966"/>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1239355436"/>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29</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3.1 – Diffusion – Questions</a:t>
            </a:r>
            <a:endParaRPr lang="en-US" sz="4000" dirty="0"/>
          </a:p>
        </p:txBody>
      </p:sp>
      <p:sp>
        <p:nvSpPr>
          <p:cNvPr id="10" name="Rectangle 9"/>
          <p:cNvSpPr/>
          <p:nvPr/>
        </p:nvSpPr>
        <p:spPr>
          <a:xfrm>
            <a:off x="179512" y="1097335"/>
            <a:ext cx="8699936" cy="5536610"/>
          </a:xfrm>
          <a:prstGeom prst="rect">
            <a:avLst/>
          </a:prstGeom>
          <a:solidFill>
            <a:srgbClr val="F5FC9A"/>
          </a:solidFill>
          <a:ln w="57150">
            <a:solidFill>
              <a:srgbClr val="002060"/>
            </a:solidFill>
          </a:ln>
        </p:spPr>
        <p:txBody>
          <a:bodyPr wrap="square">
            <a:spAutoFit/>
          </a:bodyPr>
          <a:lstStyle/>
          <a:p>
            <a:pPr>
              <a:buClr>
                <a:srgbClr val="0070C0"/>
              </a:buClr>
              <a:tabLst>
                <a:tab pos="812800" algn="l"/>
                <a:tab pos="4300538" algn="l"/>
              </a:tabLst>
            </a:pPr>
            <a:r>
              <a:rPr lang="en-US" sz="3120" b="1" dirty="0"/>
              <a:t>3.1</a:t>
            </a:r>
            <a:r>
              <a:rPr lang="en-US" sz="3120" dirty="0"/>
              <a:t> </a:t>
            </a:r>
            <a:r>
              <a:rPr lang="en-US" sz="3120" dirty="0" smtClean="0"/>
              <a:t>	Define </a:t>
            </a:r>
            <a:r>
              <a:rPr lang="en-US" sz="3120" dirty="0"/>
              <a:t>diffusion.</a:t>
            </a:r>
          </a:p>
          <a:p>
            <a:pPr marL="811213" indent="-811213">
              <a:buClr>
                <a:srgbClr val="0070C0"/>
              </a:buClr>
              <a:tabLst>
                <a:tab pos="812800" algn="l"/>
                <a:tab pos="4300538" algn="l"/>
              </a:tabLst>
            </a:pPr>
            <a:r>
              <a:rPr lang="en-US" sz="3120" b="1" dirty="0" smtClean="0"/>
              <a:t>3.2</a:t>
            </a:r>
            <a:r>
              <a:rPr lang="en-US" sz="3120" dirty="0" smtClean="0"/>
              <a:t> 	List </a:t>
            </a:r>
            <a:r>
              <a:rPr lang="en-US" sz="3120" dirty="0"/>
              <a:t>three examples of diffusion in living organisms.</a:t>
            </a:r>
          </a:p>
          <a:p>
            <a:pPr marL="811213" indent="-811213">
              <a:buClr>
                <a:srgbClr val="0070C0"/>
              </a:buClr>
              <a:tabLst>
                <a:tab pos="812800" algn="l"/>
                <a:tab pos="4300538" algn="l"/>
              </a:tabLst>
            </a:pPr>
            <a:r>
              <a:rPr lang="en-US" sz="3120" b="1" dirty="0" smtClean="0"/>
              <a:t>3.3</a:t>
            </a:r>
            <a:r>
              <a:rPr lang="en-US" sz="3120" dirty="0" smtClean="0"/>
              <a:t> 	You </a:t>
            </a:r>
            <a:r>
              <a:rPr lang="en-US" sz="3120" dirty="0"/>
              <a:t>will need to think about your knowledge </a:t>
            </a:r>
            <a:r>
              <a:rPr lang="en-US" sz="3120" dirty="0" smtClean="0"/>
              <a:t>of particle </a:t>
            </a:r>
            <a:r>
              <a:rPr lang="en-US" sz="3120" dirty="0"/>
              <a:t>theory to answer this question.</a:t>
            </a:r>
          </a:p>
          <a:p>
            <a:pPr marL="1346200" indent="-534988">
              <a:buClr>
                <a:srgbClr val="0070C0"/>
              </a:buClr>
              <a:buFont typeface="+mj-lt"/>
              <a:buAutoNum type="alphaLcPeriod"/>
              <a:tabLst>
                <a:tab pos="4300538" algn="l"/>
              </a:tabLst>
            </a:pPr>
            <a:r>
              <a:rPr lang="en-US" sz="3120" dirty="0" smtClean="0"/>
              <a:t>What </a:t>
            </a:r>
            <a:r>
              <a:rPr lang="en-US" sz="3120" dirty="0"/>
              <a:t>effect does an increase in </a:t>
            </a:r>
            <a:r>
              <a:rPr lang="en-US" sz="3120" dirty="0" smtClean="0"/>
              <a:t>temperature have </a:t>
            </a:r>
            <a:r>
              <a:rPr lang="en-US" sz="3120" dirty="0"/>
              <a:t>on the kinetic energy of molecules of </a:t>
            </a:r>
            <a:r>
              <a:rPr lang="en-US" sz="3120" dirty="0" smtClean="0"/>
              <a:t>a gas </a:t>
            </a:r>
            <a:r>
              <a:rPr lang="en-US" sz="3120" dirty="0"/>
              <a:t>or a solute?</a:t>
            </a:r>
          </a:p>
          <a:p>
            <a:pPr marL="1346200" indent="-534988">
              <a:buClr>
                <a:srgbClr val="0070C0"/>
              </a:buClr>
              <a:buFont typeface="+mj-lt"/>
              <a:buAutoNum type="alphaLcPeriod"/>
              <a:tabLst>
                <a:tab pos="4300538" algn="l"/>
              </a:tabLst>
            </a:pPr>
            <a:r>
              <a:rPr lang="en-US" sz="3120" dirty="0" smtClean="0"/>
              <a:t>Predict </a:t>
            </a:r>
            <a:r>
              <a:rPr lang="en-US" sz="3120" dirty="0"/>
              <a:t>and explain how an increase </a:t>
            </a:r>
            <a:r>
              <a:rPr lang="en-US" sz="3120" dirty="0" smtClean="0"/>
              <a:t>in temperature </a:t>
            </a:r>
            <a:r>
              <a:rPr lang="en-US" sz="3120" dirty="0"/>
              <a:t>will affect the rate of diffusion </a:t>
            </a:r>
            <a:r>
              <a:rPr lang="en-US" sz="3120" dirty="0" smtClean="0"/>
              <a:t>of a solute.</a:t>
            </a:r>
            <a:endParaRPr lang="en-US" sz="3120" dirty="0"/>
          </a:p>
        </p:txBody>
      </p:sp>
      <p:sp>
        <p:nvSpPr>
          <p:cNvPr id="11" name="TextBox 10">
            <a:hlinkClick r:id="rId3" action="ppaction://hlinkfile"/>
          </p:cNvPr>
          <p:cNvSpPr txBox="1"/>
          <p:nvPr/>
        </p:nvSpPr>
        <p:spPr>
          <a:xfrm>
            <a:off x="8244408" y="569434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911805073"/>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29</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3.1 – Diffusion – Activity</a:t>
            </a:r>
            <a:endParaRPr lang="en-US" sz="4000" dirty="0"/>
          </a:p>
        </p:txBody>
      </p:sp>
      <p:sp>
        <p:nvSpPr>
          <p:cNvPr id="2" name="Rounded Rectangle 1"/>
          <p:cNvSpPr/>
          <p:nvPr/>
        </p:nvSpPr>
        <p:spPr>
          <a:xfrm>
            <a:off x="179512" y="1124744"/>
            <a:ext cx="8712968" cy="5527334"/>
          </a:xfrm>
          <a:prstGeom prst="roundRect">
            <a:avLst>
              <a:gd name="adj" fmla="val 5002"/>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900" b="1" dirty="0" smtClean="0">
                <a:solidFill>
                  <a:srgbClr val="C00000"/>
                </a:solidFill>
                <a:latin typeface="Arial" panose="020B0604020202020204" pitchFamily="34" charset="0"/>
                <a:cs typeface="Arial" panose="020B0604020202020204" pitchFamily="34" charset="0"/>
              </a:rPr>
              <a:t>Activity </a:t>
            </a:r>
            <a:r>
              <a:rPr lang="en-GB" sz="1900" b="1" dirty="0">
                <a:solidFill>
                  <a:srgbClr val="C00000"/>
                </a:solidFill>
                <a:latin typeface="Arial" panose="020B0604020202020204" pitchFamily="34" charset="0"/>
                <a:cs typeface="Arial" panose="020B0604020202020204" pitchFamily="34" charset="0"/>
              </a:rPr>
              <a:t>3.1 </a:t>
            </a:r>
          </a:p>
          <a:p>
            <a:r>
              <a:rPr lang="en-GB" sz="1900" b="1" dirty="0">
                <a:solidFill>
                  <a:schemeClr val="tx1"/>
                </a:solidFill>
                <a:latin typeface="Arial" panose="020B0604020202020204" pitchFamily="34" charset="0"/>
                <a:cs typeface="Arial" panose="020B0604020202020204" pitchFamily="34" charset="0"/>
              </a:rPr>
              <a:t>Demonstrating diffusion in a solution Skill </a:t>
            </a:r>
          </a:p>
          <a:p>
            <a:r>
              <a:rPr lang="en-US" sz="1900" b="1" dirty="0">
                <a:solidFill>
                  <a:schemeClr val="tx1"/>
                </a:solidFill>
                <a:latin typeface="Arial" panose="020B0604020202020204" pitchFamily="34" charset="0"/>
                <a:cs typeface="Arial" panose="020B0604020202020204" pitchFamily="34" charset="0"/>
              </a:rPr>
              <a:t>A03.3 Observing, measuring and recording </a:t>
            </a:r>
          </a:p>
          <a:p>
            <a:pPr marL="342900" indent="-342900">
              <a:buFont typeface="+mj-lt"/>
              <a:buAutoNum type="arabicPeriod"/>
            </a:pPr>
            <a:r>
              <a:rPr lang="en-US" sz="1900" dirty="0" smtClean="0">
                <a:solidFill>
                  <a:schemeClr val="tx1"/>
                </a:solidFill>
                <a:latin typeface="Arial" panose="020B0604020202020204" pitchFamily="34" charset="0"/>
                <a:cs typeface="Arial" panose="020B0604020202020204" pitchFamily="34" charset="0"/>
              </a:rPr>
              <a:t>Fill </a:t>
            </a:r>
            <a:r>
              <a:rPr lang="en-US" sz="1900" dirty="0">
                <a:solidFill>
                  <a:schemeClr val="tx1"/>
                </a:solidFill>
                <a:latin typeface="Arial" panose="020B0604020202020204" pitchFamily="34" charset="0"/>
                <a:cs typeface="Arial" panose="020B0604020202020204" pitchFamily="34" charset="0"/>
              </a:rPr>
              <a:t>a gas jar with water. Leave it for several hours to let the water become very still. </a:t>
            </a:r>
          </a:p>
          <a:p>
            <a:pPr marL="342900" indent="-342900">
              <a:buFont typeface="+mj-lt"/>
              <a:buAutoNum type="arabicPeriod"/>
            </a:pPr>
            <a:r>
              <a:rPr lang="en-US" sz="1900" dirty="0" smtClean="0">
                <a:solidFill>
                  <a:schemeClr val="tx1"/>
                </a:solidFill>
                <a:latin typeface="Arial" panose="020B0604020202020204" pitchFamily="34" charset="0"/>
                <a:cs typeface="Arial" panose="020B0604020202020204" pitchFamily="34" charset="0"/>
              </a:rPr>
              <a:t>Carefully </a:t>
            </a:r>
            <a:r>
              <a:rPr lang="en-US" sz="1900" dirty="0">
                <a:solidFill>
                  <a:schemeClr val="tx1"/>
                </a:solidFill>
                <a:latin typeface="Arial" panose="020B0604020202020204" pitchFamily="34" charset="0"/>
                <a:cs typeface="Arial" panose="020B0604020202020204" pitchFamily="34" charset="0"/>
              </a:rPr>
              <a:t>place a small crystal of potassium permanganate into the water. </a:t>
            </a:r>
          </a:p>
          <a:p>
            <a:pPr marL="342900" indent="-342900">
              <a:buFont typeface="+mj-lt"/>
              <a:buAutoNum type="arabicPeriod"/>
            </a:pPr>
            <a:r>
              <a:rPr lang="en-US" sz="1900" dirty="0" smtClean="0">
                <a:solidFill>
                  <a:schemeClr val="tx1"/>
                </a:solidFill>
                <a:latin typeface="Arial" panose="020B0604020202020204" pitchFamily="34" charset="0"/>
                <a:cs typeface="Arial" panose="020B0604020202020204" pitchFamily="34" charset="0"/>
              </a:rPr>
              <a:t>Make </a:t>
            </a:r>
            <a:r>
              <a:rPr lang="en-US" sz="1900" dirty="0">
                <a:solidFill>
                  <a:schemeClr val="tx1"/>
                </a:solidFill>
                <a:latin typeface="Arial" panose="020B0604020202020204" pitchFamily="34" charset="0"/>
                <a:cs typeface="Arial" panose="020B0604020202020204" pitchFamily="34" charset="0"/>
              </a:rPr>
              <a:t>a labelled drawing of the gas jar to show how the colour is distributed at the start of your experiment. </a:t>
            </a:r>
          </a:p>
          <a:p>
            <a:pPr marL="342900" indent="-342900">
              <a:buFont typeface="+mj-lt"/>
              <a:buAutoNum type="arabicPeriod"/>
            </a:pPr>
            <a:r>
              <a:rPr lang="en-US" sz="1900" dirty="0" smtClean="0">
                <a:solidFill>
                  <a:schemeClr val="tx1"/>
                </a:solidFill>
                <a:latin typeface="Arial" panose="020B0604020202020204" pitchFamily="34" charset="0"/>
                <a:cs typeface="Arial" panose="020B0604020202020204" pitchFamily="34" charset="0"/>
              </a:rPr>
              <a:t>Leave </a:t>
            </a:r>
            <a:r>
              <a:rPr lang="en-US" sz="1900" dirty="0">
                <a:solidFill>
                  <a:schemeClr val="tx1"/>
                </a:solidFill>
                <a:latin typeface="Arial" panose="020B0604020202020204" pitchFamily="34" charset="0"/>
                <a:cs typeface="Arial" panose="020B0604020202020204" pitchFamily="34" charset="0"/>
              </a:rPr>
              <a:t>the gas jar completely undisturbed for several days. </a:t>
            </a:r>
          </a:p>
          <a:p>
            <a:pPr marL="342900" indent="-342900">
              <a:buFont typeface="+mj-lt"/>
              <a:buAutoNum type="arabicPeriod"/>
            </a:pPr>
            <a:r>
              <a:rPr lang="en-US" sz="1900" dirty="0" smtClean="0">
                <a:solidFill>
                  <a:schemeClr val="tx1"/>
                </a:solidFill>
                <a:latin typeface="Arial" panose="020B0604020202020204" pitchFamily="34" charset="0"/>
                <a:cs typeface="Arial" panose="020B0604020202020204" pitchFamily="34" charset="0"/>
              </a:rPr>
              <a:t>Make </a:t>
            </a:r>
            <a:r>
              <a:rPr lang="en-US" sz="1900" dirty="0">
                <a:solidFill>
                  <a:schemeClr val="tx1"/>
                </a:solidFill>
                <a:latin typeface="Arial" panose="020B0604020202020204" pitchFamily="34" charset="0"/>
                <a:cs typeface="Arial" panose="020B0604020202020204" pitchFamily="34" charset="0"/>
              </a:rPr>
              <a:t>a second drawing to show how the colour is distributed. </a:t>
            </a:r>
          </a:p>
          <a:p>
            <a:r>
              <a:rPr lang="en-US" sz="1900" dirty="0">
                <a:solidFill>
                  <a:schemeClr val="tx1"/>
                </a:solidFill>
                <a:latin typeface="Arial" panose="020B0604020202020204" pitchFamily="34" charset="0"/>
                <a:cs typeface="Arial" panose="020B0604020202020204" pitchFamily="34" charset="0"/>
              </a:rPr>
              <a:t>You can try this with other coloured salts as well</a:t>
            </a:r>
            <a:r>
              <a:rPr lang="en-US" sz="1900" dirty="0" smtClean="0">
                <a:solidFill>
                  <a:schemeClr val="tx1"/>
                </a:solidFill>
                <a:latin typeface="Arial" panose="020B0604020202020204" pitchFamily="34" charset="0"/>
                <a:cs typeface="Arial" panose="020B0604020202020204" pitchFamily="34" charset="0"/>
              </a:rPr>
              <a:t>, such </a:t>
            </a:r>
            <a:r>
              <a:rPr lang="en-US" sz="1900" dirty="0">
                <a:solidFill>
                  <a:schemeClr val="tx1"/>
                </a:solidFill>
                <a:latin typeface="Arial" panose="020B0604020202020204" pitchFamily="34" charset="0"/>
                <a:cs typeface="Arial" panose="020B0604020202020204" pitchFamily="34" charset="0"/>
              </a:rPr>
              <a:t>as copper sulfate or potassium dichromate. </a:t>
            </a:r>
          </a:p>
          <a:p>
            <a:r>
              <a:rPr lang="en-GB" sz="1900" b="1" dirty="0" smtClean="0">
                <a:solidFill>
                  <a:srgbClr val="C00000"/>
                </a:solidFill>
                <a:latin typeface="Arial" panose="020B0604020202020204" pitchFamily="34" charset="0"/>
                <a:cs typeface="Arial" panose="020B0604020202020204" pitchFamily="34" charset="0"/>
              </a:rPr>
              <a:t>Questions</a:t>
            </a:r>
            <a:endParaRPr lang="en-GB" sz="1900" b="1" dirty="0">
              <a:solidFill>
                <a:srgbClr val="C00000"/>
              </a:solidFill>
              <a:latin typeface="Arial" panose="020B0604020202020204" pitchFamily="34" charset="0"/>
              <a:cs typeface="Arial" panose="020B0604020202020204" pitchFamily="34" charset="0"/>
            </a:endParaRPr>
          </a:p>
          <a:p>
            <a:pPr marL="534988" indent="-534988"/>
            <a:r>
              <a:rPr lang="en-US" sz="1900" b="1" dirty="0">
                <a:solidFill>
                  <a:schemeClr val="tx1"/>
                </a:solidFill>
                <a:latin typeface="Arial" panose="020B0604020202020204" pitchFamily="34" charset="0"/>
                <a:cs typeface="Arial" panose="020B0604020202020204" pitchFamily="34" charset="0"/>
              </a:rPr>
              <a:t>A1</a:t>
            </a:r>
            <a:r>
              <a:rPr lang="en-US" sz="1900" dirty="0">
                <a:solidFill>
                  <a:schemeClr val="tx1"/>
                </a:solidFill>
                <a:latin typeface="Arial" panose="020B0604020202020204" pitchFamily="34" charset="0"/>
                <a:cs typeface="Arial" panose="020B0604020202020204" pitchFamily="34" charset="0"/>
              </a:rPr>
              <a:t> </a:t>
            </a:r>
            <a:r>
              <a:rPr lang="en-US" sz="1900" dirty="0" smtClean="0">
                <a:solidFill>
                  <a:schemeClr val="tx1"/>
                </a:solidFill>
                <a:latin typeface="Arial" panose="020B0604020202020204" pitchFamily="34" charset="0"/>
                <a:cs typeface="Arial" panose="020B0604020202020204" pitchFamily="34" charset="0"/>
              </a:rPr>
              <a:t>	Why </a:t>
            </a:r>
            <a:r>
              <a:rPr lang="en-US" sz="1900" dirty="0">
                <a:solidFill>
                  <a:schemeClr val="tx1"/>
                </a:solidFill>
                <a:latin typeface="Arial" panose="020B0604020202020204" pitchFamily="34" charset="0"/>
                <a:cs typeface="Arial" panose="020B0604020202020204" pitchFamily="34" charset="0"/>
              </a:rPr>
              <a:t>was it important to leave the water to become completely still before the crystal was put in? </a:t>
            </a:r>
          </a:p>
          <a:p>
            <a:pPr marL="534988" indent="-534988"/>
            <a:r>
              <a:rPr lang="en-US" sz="1900" b="1" dirty="0">
                <a:solidFill>
                  <a:schemeClr val="tx1"/>
                </a:solidFill>
                <a:latin typeface="Arial" panose="020B0604020202020204" pitchFamily="34" charset="0"/>
                <a:cs typeface="Arial" panose="020B0604020202020204" pitchFamily="34" charset="0"/>
              </a:rPr>
              <a:t>A2</a:t>
            </a:r>
            <a:r>
              <a:rPr lang="en-US" sz="1900" dirty="0">
                <a:solidFill>
                  <a:schemeClr val="tx1"/>
                </a:solidFill>
                <a:latin typeface="Arial" panose="020B0604020202020204" pitchFamily="34" charset="0"/>
                <a:cs typeface="Arial" panose="020B0604020202020204" pitchFamily="34" charset="0"/>
              </a:rPr>
              <a:t> </a:t>
            </a:r>
            <a:r>
              <a:rPr lang="en-US" sz="1900" dirty="0" smtClean="0">
                <a:solidFill>
                  <a:schemeClr val="tx1"/>
                </a:solidFill>
                <a:latin typeface="Arial" panose="020B0604020202020204" pitchFamily="34" charset="0"/>
                <a:cs typeface="Arial" panose="020B0604020202020204" pitchFamily="34" charset="0"/>
              </a:rPr>
              <a:t>	Why </a:t>
            </a:r>
            <a:r>
              <a:rPr lang="en-US" sz="1900" dirty="0">
                <a:solidFill>
                  <a:schemeClr val="tx1"/>
                </a:solidFill>
                <a:latin typeface="Arial" panose="020B0604020202020204" pitchFamily="34" charset="0"/>
                <a:cs typeface="Arial" panose="020B0604020202020204" pitchFamily="34" charset="0"/>
              </a:rPr>
              <a:t>had the colour spread through the water at the end of your experiment? </a:t>
            </a:r>
          </a:p>
          <a:p>
            <a:pPr marL="534988" indent="-534988"/>
            <a:r>
              <a:rPr lang="en-US" sz="1900" b="1" dirty="0">
                <a:solidFill>
                  <a:schemeClr val="tx1"/>
                </a:solidFill>
                <a:latin typeface="Arial" panose="020B0604020202020204" pitchFamily="34" charset="0"/>
                <a:cs typeface="Arial" panose="020B0604020202020204" pitchFamily="34" charset="0"/>
              </a:rPr>
              <a:t>A3</a:t>
            </a:r>
            <a:r>
              <a:rPr lang="en-US" sz="1900" dirty="0">
                <a:solidFill>
                  <a:schemeClr val="tx1"/>
                </a:solidFill>
                <a:latin typeface="Arial" panose="020B0604020202020204" pitchFamily="34" charset="0"/>
                <a:cs typeface="Arial" panose="020B0604020202020204" pitchFamily="34" charset="0"/>
              </a:rPr>
              <a:t> </a:t>
            </a:r>
            <a:r>
              <a:rPr lang="en-US" sz="1900" dirty="0" smtClean="0">
                <a:solidFill>
                  <a:schemeClr val="tx1"/>
                </a:solidFill>
                <a:latin typeface="Arial" panose="020B0604020202020204" pitchFamily="34" charset="0"/>
                <a:cs typeface="Arial" panose="020B0604020202020204" pitchFamily="34" charset="0"/>
              </a:rPr>
              <a:t>	Suggest </a:t>
            </a:r>
            <a:r>
              <a:rPr lang="en-US" sz="1900" dirty="0">
                <a:solidFill>
                  <a:schemeClr val="tx1"/>
                </a:solidFill>
                <a:latin typeface="Arial" panose="020B0604020202020204" pitchFamily="34" charset="0"/>
                <a:cs typeface="Arial" panose="020B0604020202020204" pitchFamily="34" charset="0"/>
              </a:rPr>
              <a:t>three things that you could have done to make the colour spread more quickly. </a:t>
            </a:r>
            <a:endParaRPr lang="en-GB" sz="1900" dirty="0">
              <a:solidFill>
                <a:schemeClr val="tx1"/>
              </a:solidFill>
              <a:latin typeface="Arial" panose="020B0604020202020204" pitchFamily="34" charset="0"/>
              <a:cs typeface="Arial" panose="020B0604020202020204" pitchFamily="34" charset="0"/>
            </a:endParaRPr>
          </a:p>
        </p:txBody>
      </p:sp>
      <p:sp>
        <p:nvSpPr>
          <p:cNvPr id="8" name="TextBox 7">
            <a:hlinkClick r:id="rId3" action="ppaction://hlinkfile"/>
          </p:cNvPr>
          <p:cNvSpPr txBox="1"/>
          <p:nvPr/>
        </p:nvSpPr>
        <p:spPr>
          <a:xfrm>
            <a:off x="8244408" y="569434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452022794"/>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30</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3.2 – Osmosis</a:t>
            </a:r>
            <a:endParaRPr lang="en-US" sz="4000" dirty="0"/>
          </a:p>
        </p:txBody>
      </p:sp>
      <p:sp>
        <p:nvSpPr>
          <p:cNvPr id="2" name="Rounded Rectangle 1">
            <a:hlinkClick r:id="rId3" action="ppaction://hlinkfile"/>
          </p:cNvPr>
          <p:cNvSpPr/>
          <p:nvPr/>
        </p:nvSpPr>
        <p:spPr>
          <a:xfrm>
            <a:off x="179512" y="1124744"/>
            <a:ext cx="8712968" cy="864096"/>
          </a:xfrm>
          <a:prstGeom prst="roundRect">
            <a:avLst>
              <a:gd name="adj" fmla="val 5002"/>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b="1" dirty="0" smtClean="0">
                <a:solidFill>
                  <a:srgbClr val="C00000"/>
                </a:solidFill>
                <a:latin typeface="Arial" panose="020B0604020202020204" pitchFamily="34" charset="0"/>
                <a:cs typeface="Arial" panose="020B0604020202020204" pitchFamily="34" charset="0"/>
              </a:rPr>
              <a:t>Activity 3.2 </a:t>
            </a:r>
          </a:p>
          <a:p>
            <a:r>
              <a:rPr lang="en-US" sz="2400" dirty="0" smtClean="0">
                <a:solidFill>
                  <a:schemeClr val="tx1"/>
                </a:solidFill>
                <a:latin typeface="Arial" panose="020B0604020202020204" pitchFamily="34" charset="0"/>
                <a:cs typeface="Arial" panose="020B0604020202020204" pitchFamily="34" charset="0"/>
              </a:rPr>
              <a:t>Investigating </a:t>
            </a:r>
            <a:r>
              <a:rPr lang="en-US" sz="2400" dirty="0">
                <a:solidFill>
                  <a:schemeClr val="tx1"/>
                </a:solidFill>
                <a:latin typeface="Arial" panose="020B0604020202020204" pitchFamily="34" charset="0"/>
                <a:cs typeface="Arial" panose="020B0604020202020204" pitchFamily="34" charset="0"/>
              </a:rPr>
              <a:t>factors that affect the </a:t>
            </a:r>
            <a:r>
              <a:rPr lang="en-US" sz="2400" dirty="0" smtClean="0">
                <a:solidFill>
                  <a:schemeClr val="tx1"/>
                </a:solidFill>
                <a:latin typeface="Arial" panose="020B0604020202020204" pitchFamily="34" charset="0"/>
                <a:cs typeface="Arial" panose="020B0604020202020204" pitchFamily="34" charset="0"/>
              </a:rPr>
              <a:t>rate of </a:t>
            </a:r>
            <a:r>
              <a:rPr lang="en-US" sz="2400" dirty="0">
                <a:solidFill>
                  <a:schemeClr val="tx1"/>
                </a:solidFill>
                <a:latin typeface="Arial" panose="020B0604020202020204" pitchFamily="34" charset="0"/>
                <a:cs typeface="Arial" panose="020B0604020202020204" pitchFamily="34" charset="0"/>
              </a:rPr>
              <a:t>diffusion</a:t>
            </a:r>
            <a:endParaRPr lang="en-GB" sz="2400" dirty="0">
              <a:solidFill>
                <a:schemeClr val="tx1"/>
              </a:solidFill>
              <a:latin typeface="Arial" panose="020B0604020202020204" pitchFamily="34" charset="0"/>
              <a:cs typeface="Arial" panose="020B0604020202020204" pitchFamily="34" charset="0"/>
            </a:endParaRPr>
          </a:p>
        </p:txBody>
      </p:sp>
      <p:pic>
        <p:nvPicPr>
          <p:cNvPr id="6" name="Picture 2" descr="Image result for cd png">
            <a:hlinkClick r:id="rId3" action="ppaction://hlinkfile"/>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8460432" y="960179"/>
            <a:ext cx="589155" cy="59661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51880" y="2060848"/>
            <a:ext cx="8740599" cy="4708981"/>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smtClean="0"/>
              <a:t>Water </a:t>
            </a:r>
            <a:r>
              <a:rPr lang="en-US" sz="2000" dirty="0"/>
              <a:t>is one of the most important compounds </a:t>
            </a:r>
            <a:r>
              <a:rPr lang="en-US" sz="2000" dirty="0" smtClean="0"/>
              <a:t>in living </a:t>
            </a:r>
            <a:r>
              <a:rPr lang="en-US" sz="2000" dirty="0"/>
              <a:t>organisms. It can make up around 80% of </a:t>
            </a:r>
            <a:r>
              <a:rPr lang="en-US" sz="2000" dirty="0" smtClean="0"/>
              <a:t>some organisms</a:t>
            </a:r>
            <a:r>
              <a:rPr lang="en-US" sz="2000" dirty="0"/>
              <a:t>’ bodies. It has many functions, </a:t>
            </a:r>
            <a:r>
              <a:rPr lang="en-US" sz="2000" dirty="0" smtClean="0"/>
              <a:t>including acting </a:t>
            </a:r>
            <a:r>
              <a:rPr lang="en-US" sz="2000" dirty="0"/>
              <a:t>as a solvent for many different substances. </a:t>
            </a:r>
            <a:r>
              <a:rPr lang="en-US" sz="2000" dirty="0" smtClean="0"/>
              <a:t>For example</a:t>
            </a:r>
            <a:r>
              <a:rPr lang="en-US" sz="2000" dirty="0"/>
              <a:t>, substances are transported around the </a:t>
            </a:r>
            <a:r>
              <a:rPr lang="en-US" sz="2000" dirty="0" smtClean="0"/>
              <a:t>body dissolved </a:t>
            </a:r>
            <a:r>
              <a:rPr lang="en-US" sz="2000" dirty="0"/>
              <a:t>in the water in blood plasma.</a:t>
            </a:r>
          </a:p>
          <a:p>
            <a:pPr marL="355600" indent="-355600">
              <a:buClr>
                <a:srgbClr val="0070C0"/>
              </a:buClr>
              <a:buSzPct val="80000"/>
              <a:buFont typeface="Wingdings 3" panose="05040102010807070707" pitchFamily="18" charset="2"/>
              <a:buChar char=""/>
            </a:pPr>
            <a:r>
              <a:rPr lang="en-US" sz="2000" dirty="0"/>
              <a:t>Every cell in an organism’s body has water </a:t>
            </a:r>
            <a:r>
              <a:rPr lang="en-US" sz="2000" dirty="0" smtClean="0"/>
              <a:t>inside it </a:t>
            </a:r>
            <a:r>
              <a:rPr lang="en-US" sz="2000" dirty="0"/>
              <a:t>and outside it. Various substances are dissolved </a:t>
            </a:r>
            <a:r>
              <a:rPr lang="en-US" sz="2000" dirty="0" smtClean="0"/>
              <a:t>in this </a:t>
            </a:r>
            <a:r>
              <a:rPr lang="en-US" sz="2000" dirty="0"/>
              <a:t>water, and their concentrations may be </a:t>
            </a:r>
            <a:r>
              <a:rPr lang="en-US" sz="2000" dirty="0" smtClean="0"/>
              <a:t>different inside </a:t>
            </a:r>
            <a:r>
              <a:rPr lang="en-US" sz="2000" dirty="0"/>
              <a:t>and outside </a:t>
            </a:r>
            <a:r>
              <a:rPr lang="en-US" sz="2000" dirty="0" smtClean="0"/>
              <a:t/>
            </a:r>
            <a:br>
              <a:rPr lang="en-US" sz="2000" dirty="0" smtClean="0"/>
            </a:br>
            <a:r>
              <a:rPr lang="en-US" sz="2000" dirty="0" smtClean="0"/>
              <a:t>the </a:t>
            </a:r>
            <a:r>
              <a:rPr lang="en-US" sz="2000" dirty="0"/>
              <a:t>cell. This creates </a:t>
            </a:r>
            <a:r>
              <a:rPr lang="en-US" sz="2000" dirty="0" smtClean="0"/>
              <a:t>concentration </a:t>
            </a:r>
            <a:br>
              <a:rPr lang="en-US" sz="2000" dirty="0" smtClean="0"/>
            </a:br>
            <a:r>
              <a:rPr lang="en-US" sz="2000" dirty="0" smtClean="0"/>
              <a:t>gradients</a:t>
            </a:r>
            <a:r>
              <a:rPr lang="en-US" sz="2000" dirty="0"/>
              <a:t>, down which water and </a:t>
            </a:r>
            <a:r>
              <a:rPr lang="en-US" sz="2000" dirty="0" smtClean="0"/>
              <a:t/>
            </a:r>
            <a:br>
              <a:rPr lang="en-US" sz="2000" dirty="0" smtClean="0"/>
            </a:br>
            <a:r>
              <a:rPr lang="en-US" sz="2000" dirty="0" smtClean="0"/>
              <a:t>solutes </a:t>
            </a:r>
            <a:r>
              <a:rPr lang="en-US" sz="2000" dirty="0"/>
              <a:t>will diffuse, </a:t>
            </a:r>
            <a:r>
              <a:rPr lang="en-US" sz="2000" dirty="0" smtClean="0"/>
              <a:t>if they </a:t>
            </a:r>
            <a:r>
              <a:rPr lang="en-US" sz="2000" dirty="0"/>
              <a:t>are able to </a:t>
            </a:r>
            <a:r>
              <a:rPr lang="en-US" sz="2000" dirty="0" smtClean="0"/>
              <a:t/>
            </a:r>
            <a:br>
              <a:rPr lang="en-US" sz="2000" dirty="0" smtClean="0"/>
            </a:br>
            <a:r>
              <a:rPr lang="en-US" sz="2000" dirty="0" smtClean="0"/>
              <a:t>pass </a:t>
            </a:r>
            <a:r>
              <a:rPr lang="en-US" sz="2000" dirty="0"/>
              <a:t>through the membrane.</a:t>
            </a:r>
          </a:p>
          <a:p>
            <a:pPr marL="355600" indent="-355600">
              <a:buClr>
                <a:srgbClr val="0070C0"/>
              </a:buClr>
              <a:buSzPct val="80000"/>
              <a:buFont typeface="Wingdings 3" panose="05040102010807070707" pitchFamily="18" charset="2"/>
              <a:buChar char=""/>
            </a:pPr>
            <a:r>
              <a:rPr lang="en-US" sz="2000" dirty="0"/>
              <a:t>It’s easiest to think about this if we </a:t>
            </a:r>
            <a:r>
              <a:rPr lang="en-US" sz="2000" dirty="0" smtClean="0"/>
              <a:t/>
            </a:r>
            <a:br>
              <a:rPr lang="en-US" sz="2000" dirty="0" smtClean="0"/>
            </a:br>
            <a:r>
              <a:rPr lang="en-US" sz="2000" dirty="0" smtClean="0"/>
              <a:t>consider </a:t>
            </a:r>
            <a:r>
              <a:rPr lang="en-US" sz="2000" dirty="0"/>
              <a:t>a </a:t>
            </a:r>
            <a:r>
              <a:rPr lang="en-US" sz="2000" dirty="0" smtClean="0"/>
              <a:t>simple situation </a:t>
            </a:r>
            <a:r>
              <a:rPr lang="en-US" sz="2000" dirty="0"/>
              <a:t>involving </a:t>
            </a:r>
            <a:r>
              <a:rPr lang="en-US" sz="2000" dirty="0" smtClean="0"/>
              <a:t/>
            </a:r>
            <a:br>
              <a:rPr lang="en-US" sz="2000" dirty="0" smtClean="0"/>
            </a:br>
            <a:r>
              <a:rPr lang="en-US" sz="2000" dirty="0" smtClean="0"/>
              <a:t>just </a:t>
            </a:r>
            <a:r>
              <a:rPr lang="en-US" sz="2000" dirty="0"/>
              <a:t>one solute</a:t>
            </a:r>
            <a:r>
              <a:rPr lang="en-US" sz="2000" dirty="0" smtClean="0"/>
              <a:t>.</a:t>
            </a:r>
            <a:endParaRPr lang="en-US" sz="2000" dirty="0"/>
          </a:p>
        </p:txBody>
      </p:sp>
      <p:pic>
        <p:nvPicPr>
          <p:cNvPr id="3076" name="Picture 4" descr="Image result for osmosi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9475" y="4365104"/>
            <a:ext cx="4023005" cy="229666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8182663" y="3153742"/>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2738134562"/>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30</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3.2 – Osmosis</a:t>
            </a:r>
            <a:endParaRPr lang="en-US" sz="4000" dirty="0"/>
          </a:p>
        </p:txBody>
      </p:sp>
      <p:sp>
        <p:nvSpPr>
          <p:cNvPr id="9" name="Rectangle 8"/>
          <p:cNvSpPr/>
          <p:nvPr/>
        </p:nvSpPr>
        <p:spPr>
          <a:xfrm>
            <a:off x="151880" y="1124744"/>
            <a:ext cx="5932287" cy="5647700"/>
          </a:xfrm>
          <a:prstGeom prst="rect">
            <a:avLst/>
          </a:prstGeom>
        </p:spPr>
        <p:txBody>
          <a:bodyPr wrap="square">
            <a:spAutoFit/>
          </a:bodyPr>
          <a:lstStyle/>
          <a:p>
            <a:pPr marL="268288" indent="-268288">
              <a:buClr>
                <a:srgbClr val="0070C0"/>
              </a:buClr>
              <a:buSzPct val="80000"/>
              <a:buFont typeface="Wingdings 3" panose="05040102010807070707" pitchFamily="18" charset="2"/>
              <a:buChar char=""/>
            </a:pPr>
            <a:r>
              <a:rPr lang="en-US" sz="1900" dirty="0" smtClean="0"/>
              <a:t>Figure </a:t>
            </a:r>
            <a:r>
              <a:rPr lang="en-US" sz="1900" b="1" dirty="0"/>
              <a:t>3.4 </a:t>
            </a:r>
            <a:r>
              <a:rPr lang="en-US" sz="1900" dirty="0"/>
              <a:t>illustrates a concentrated sugar </a:t>
            </a:r>
            <a:r>
              <a:rPr lang="en-US" sz="1900" dirty="0" smtClean="0"/>
              <a:t>solution, separated </a:t>
            </a:r>
            <a:r>
              <a:rPr lang="en-US" sz="1900" dirty="0"/>
              <a:t>from a dilute sugar solution by a membrane.</a:t>
            </a:r>
          </a:p>
          <a:p>
            <a:pPr marL="268288" indent="-268288">
              <a:buClr>
                <a:srgbClr val="0070C0"/>
              </a:buClr>
              <a:buSzPct val="80000"/>
              <a:buFont typeface="Wingdings 3" panose="05040102010807070707" pitchFamily="18" charset="2"/>
              <a:buChar char=""/>
            </a:pPr>
            <a:r>
              <a:rPr lang="en-US" sz="1900" dirty="0"/>
              <a:t>The membrane has holes or pores in it which </a:t>
            </a:r>
            <a:r>
              <a:rPr lang="en-US" sz="1900" dirty="0" smtClean="0"/>
              <a:t>are very </a:t>
            </a:r>
            <a:r>
              <a:rPr lang="en-US" sz="1900" dirty="0"/>
              <a:t>small. An example of a membrane like this </a:t>
            </a:r>
            <a:r>
              <a:rPr lang="en-US" sz="1900" dirty="0" smtClean="0"/>
              <a:t>is Visking </a:t>
            </a:r>
            <a:r>
              <a:rPr lang="en-US" sz="1900" dirty="0"/>
              <a:t>tubing.</a:t>
            </a:r>
          </a:p>
          <a:p>
            <a:pPr marL="268288" indent="-268288">
              <a:buClr>
                <a:srgbClr val="0070C0"/>
              </a:buClr>
              <a:buSzPct val="80000"/>
              <a:buFont typeface="Wingdings 3" panose="05040102010807070707" pitchFamily="18" charset="2"/>
              <a:buChar char=""/>
            </a:pPr>
            <a:r>
              <a:rPr lang="en-US" sz="1900" dirty="0"/>
              <a:t>Water molecules are also very small. Each one </a:t>
            </a:r>
            <a:r>
              <a:rPr lang="en-US" sz="1900" dirty="0" smtClean="0"/>
              <a:t>is made </a:t>
            </a:r>
            <a:r>
              <a:rPr lang="en-US" sz="1900" dirty="0"/>
              <a:t>of two hydrogen atoms and one oxygen atom.</a:t>
            </a:r>
          </a:p>
          <a:p>
            <a:pPr marL="268288" indent="-268288">
              <a:buClr>
                <a:srgbClr val="0070C0"/>
              </a:buClr>
              <a:buSzPct val="80000"/>
              <a:buFont typeface="Wingdings 3" panose="05040102010807070707" pitchFamily="18" charset="2"/>
              <a:buChar char=""/>
            </a:pPr>
            <a:r>
              <a:rPr lang="en-US" sz="1900" dirty="0"/>
              <a:t>Sugar molecules are many times larger than this. </a:t>
            </a:r>
            <a:r>
              <a:rPr lang="en-US" sz="1900" dirty="0" smtClean="0"/>
              <a:t>In Visking </a:t>
            </a:r>
            <a:r>
              <a:rPr lang="en-US" sz="1900" dirty="0"/>
              <a:t>tubing, the holes are big enough to let the </a:t>
            </a:r>
            <a:r>
              <a:rPr lang="en-US" sz="1900" dirty="0" smtClean="0"/>
              <a:t>water molecules </a:t>
            </a:r>
            <a:r>
              <a:rPr lang="en-US" sz="1900" dirty="0"/>
              <a:t>through, but not the sugar molecules. </a:t>
            </a:r>
            <a:r>
              <a:rPr lang="en-US" sz="1900" dirty="0" smtClean="0"/>
              <a:t>Visking tubing </a:t>
            </a:r>
            <a:r>
              <a:rPr lang="en-US" sz="1900" dirty="0"/>
              <a:t>is called a partially permeable </a:t>
            </a:r>
            <a:r>
              <a:rPr lang="en-US" sz="1900" dirty="0" smtClean="0"/>
              <a:t>membrane because </a:t>
            </a:r>
            <a:r>
              <a:rPr lang="en-US" sz="1900" dirty="0"/>
              <a:t>it will let some molecules through </a:t>
            </a:r>
            <a:r>
              <a:rPr lang="en-US" sz="1900" dirty="0" smtClean="0"/>
              <a:t>but not </a:t>
            </a:r>
            <a:r>
              <a:rPr lang="en-US" sz="1900" dirty="0"/>
              <a:t>others</a:t>
            </a:r>
            <a:r>
              <a:rPr lang="en-US" sz="1900" dirty="0" smtClean="0"/>
              <a:t>.</a:t>
            </a:r>
          </a:p>
          <a:p>
            <a:pPr marL="268288" indent="-268288">
              <a:buClr>
                <a:srgbClr val="0070C0"/>
              </a:buClr>
              <a:buSzPct val="80000"/>
              <a:buFont typeface="Wingdings 3" panose="05040102010807070707" pitchFamily="18" charset="2"/>
              <a:buChar char=""/>
            </a:pPr>
            <a:r>
              <a:rPr lang="en-US" sz="1900" dirty="0"/>
              <a:t>There is a higher concentration of sugar molecules on the right-hand side of </a:t>
            </a:r>
            <a:r>
              <a:rPr lang="en-US" sz="1900" dirty="0" smtClean="0"/>
              <a:t>the membrane </a:t>
            </a:r>
            <a:r>
              <a:rPr lang="en-US" sz="1900" dirty="0"/>
              <a:t>in Figure 3.4, and a lower concentration on the left-hand side. </a:t>
            </a: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t="5626" b="3509"/>
          <a:stretch/>
        </p:blipFill>
        <p:spPr>
          <a:xfrm>
            <a:off x="6164844" y="1257728"/>
            <a:ext cx="2717971" cy="3488912"/>
          </a:xfrm>
          <a:prstGeom prst="rect">
            <a:avLst/>
          </a:prstGeom>
        </p:spPr>
      </p:pic>
      <p:pic>
        <p:nvPicPr>
          <p:cNvPr id="3" name="Picture 2"/>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a:stretch/>
        </p:blipFill>
        <p:spPr>
          <a:xfrm>
            <a:off x="6156175" y="4714112"/>
            <a:ext cx="2726639" cy="1561529"/>
          </a:xfrm>
          <a:prstGeom prst="rect">
            <a:avLst/>
          </a:prstGeom>
        </p:spPr>
      </p:pic>
      <p:sp>
        <p:nvSpPr>
          <p:cNvPr id="8" name="Rectangle 7"/>
          <p:cNvSpPr/>
          <p:nvPr/>
        </p:nvSpPr>
        <p:spPr>
          <a:xfrm>
            <a:off x="6308860" y="6275641"/>
            <a:ext cx="2439604" cy="318924"/>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3.4 – </a:t>
            </a:r>
            <a:r>
              <a:rPr lang="en-US" sz="1600" dirty="0" smtClean="0"/>
              <a:t>Osmosis</a:t>
            </a:r>
            <a:endParaRPr lang="en-GB" sz="1600" dirty="0"/>
          </a:p>
        </p:txBody>
      </p:sp>
      <p:sp>
        <p:nvSpPr>
          <p:cNvPr id="4" name="Rectangle 3"/>
          <p:cNvSpPr/>
          <p:nvPr/>
        </p:nvSpPr>
        <p:spPr>
          <a:xfrm>
            <a:off x="6239162" y="4694367"/>
            <a:ext cx="1069142" cy="307777"/>
          </a:xfrm>
          <a:prstGeom prst="rect">
            <a:avLst/>
          </a:prstGeom>
          <a:solidFill>
            <a:schemeClr val="bg1"/>
          </a:solidFill>
        </p:spPr>
        <p:txBody>
          <a:bodyPr wrap="square" lIns="0" tIns="0" rIns="0" bIns="0">
            <a:spAutoFit/>
          </a:bodyPr>
          <a:lstStyle/>
          <a:p>
            <a:r>
              <a:rPr lang="en-GB" sz="1000" b="1" dirty="0"/>
              <a:t>diffusion of water molecules</a:t>
            </a:r>
          </a:p>
        </p:txBody>
      </p:sp>
      <p:sp>
        <p:nvSpPr>
          <p:cNvPr id="10" name="Rectangle 9"/>
          <p:cNvSpPr/>
          <p:nvPr/>
        </p:nvSpPr>
        <p:spPr>
          <a:xfrm>
            <a:off x="6311170" y="4323146"/>
            <a:ext cx="853118" cy="123111"/>
          </a:xfrm>
          <a:prstGeom prst="rect">
            <a:avLst/>
          </a:prstGeom>
          <a:solidFill>
            <a:schemeClr val="bg1"/>
          </a:solidFill>
        </p:spPr>
        <p:txBody>
          <a:bodyPr wrap="square" lIns="0" tIns="0" rIns="0" bIns="0">
            <a:spAutoFit/>
          </a:bodyPr>
          <a:lstStyle/>
          <a:p>
            <a:r>
              <a:rPr lang="en-GB" sz="800" b="1" dirty="0" smtClean="0"/>
              <a:t>water </a:t>
            </a:r>
            <a:r>
              <a:rPr lang="en-GB" sz="800" b="1" dirty="0"/>
              <a:t>molecules</a:t>
            </a:r>
          </a:p>
        </p:txBody>
      </p:sp>
      <p:sp>
        <p:nvSpPr>
          <p:cNvPr id="11" name="Rectangle 10"/>
          <p:cNvSpPr/>
          <p:nvPr/>
        </p:nvSpPr>
        <p:spPr>
          <a:xfrm>
            <a:off x="8316416" y="2841904"/>
            <a:ext cx="566398" cy="276999"/>
          </a:xfrm>
          <a:prstGeom prst="rect">
            <a:avLst/>
          </a:prstGeom>
          <a:solidFill>
            <a:schemeClr val="bg1"/>
          </a:solidFill>
        </p:spPr>
        <p:txBody>
          <a:bodyPr wrap="square" lIns="0" tIns="0" rIns="0" bIns="0">
            <a:spAutoFit/>
          </a:bodyPr>
          <a:lstStyle/>
          <a:p>
            <a:r>
              <a:rPr lang="en-GB" sz="900" b="1" dirty="0" smtClean="0"/>
              <a:t>Sugar molecule</a:t>
            </a:r>
            <a:endParaRPr lang="en-GB" sz="900" b="1" dirty="0"/>
          </a:p>
        </p:txBody>
      </p:sp>
      <p:sp>
        <p:nvSpPr>
          <p:cNvPr id="12" name="Rectangle 11"/>
          <p:cNvSpPr/>
          <p:nvPr/>
        </p:nvSpPr>
        <p:spPr>
          <a:xfrm>
            <a:off x="7672487" y="4755923"/>
            <a:ext cx="962285" cy="246221"/>
          </a:xfrm>
          <a:prstGeom prst="rect">
            <a:avLst/>
          </a:prstGeom>
          <a:solidFill>
            <a:schemeClr val="bg1"/>
          </a:solidFill>
        </p:spPr>
        <p:txBody>
          <a:bodyPr wrap="square" lIns="0" tIns="0" rIns="0" bIns="0">
            <a:spAutoFit/>
          </a:bodyPr>
          <a:lstStyle/>
          <a:p>
            <a:r>
              <a:rPr lang="en-GB" sz="800" b="1" dirty="0" smtClean="0"/>
              <a:t>Partially permeable membrane</a:t>
            </a:r>
            <a:endParaRPr lang="en-GB" sz="800" b="1" dirty="0"/>
          </a:p>
        </p:txBody>
      </p:sp>
      <p:sp>
        <p:nvSpPr>
          <p:cNvPr id="13" name="Rectangle 12"/>
          <p:cNvSpPr/>
          <p:nvPr/>
        </p:nvSpPr>
        <p:spPr>
          <a:xfrm>
            <a:off x="7761937" y="5371765"/>
            <a:ext cx="1152128" cy="123111"/>
          </a:xfrm>
          <a:prstGeom prst="rect">
            <a:avLst/>
          </a:prstGeom>
          <a:solidFill>
            <a:schemeClr val="bg1"/>
          </a:solidFill>
        </p:spPr>
        <p:txBody>
          <a:bodyPr wrap="square" lIns="0" tIns="0" rIns="0" bIns="0">
            <a:spAutoFit/>
          </a:bodyPr>
          <a:lstStyle/>
          <a:p>
            <a:r>
              <a:rPr lang="en-GB" sz="800" b="1" dirty="0" smtClean="0"/>
              <a:t>Concentration gradient</a:t>
            </a:r>
            <a:endParaRPr lang="en-GB" sz="800" b="1" dirty="0"/>
          </a:p>
        </p:txBody>
      </p:sp>
      <p:sp>
        <p:nvSpPr>
          <p:cNvPr id="14" name="Rectangle 13"/>
          <p:cNvSpPr/>
          <p:nvPr/>
        </p:nvSpPr>
        <p:spPr>
          <a:xfrm>
            <a:off x="6156175" y="1124744"/>
            <a:ext cx="2717970" cy="123111"/>
          </a:xfrm>
          <a:prstGeom prst="rect">
            <a:avLst/>
          </a:prstGeom>
          <a:solidFill>
            <a:schemeClr val="bg1"/>
          </a:solidFill>
        </p:spPr>
        <p:txBody>
          <a:bodyPr wrap="square" lIns="0" tIns="0" rIns="0" bIns="0">
            <a:spAutoFit/>
          </a:bodyPr>
          <a:lstStyle/>
          <a:p>
            <a:pPr>
              <a:tabLst>
                <a:tab pos="1341438" algn="l"/>
              </a:tabLst>
            </a:pPr>
            <a:r>
              <a:rPr lang="en-GB" sz="800" b="1" dirty="0" smtClean="0"/>
              <a:t>Dilute sugar solution	concentrated sugar solution</a:t>
            </a:r>
            <a:endParaRPr lang="en-GB" sz="800" b="1" dirty="0"/>
          </a:p>
        </p:txBody>
      </p:sp>
      <p:sp>
        <p:nvSpPr>
          <p:cNvPr id="15" name="TextBox 14">
            <a:hlinkClick r:id="rId5" action="ppaction://hlinksldjump"/>
          </p:cNvPr>
          <p:cNvSpPr txBox="1"/>
          <p:nvPr/>
        </p:nvSpPr>
        <p:spPr>
          <a:xfrm>
            <a:off x="5432901" y="3153742"/>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2613990945"/>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31</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3.2 – Osmosis</a:t>
            </a:r>
            <a:endParaRPr lang="en-US" sz="40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t="5626" b="3509"/>
          <a:stretch/>
        </p:blipFill>
        <p:spPr>
          <a:xfrm>
            <a:off x="251520" y="1285071"/>
            <a:ext cx="3994572" cy="5127615"/>
          </a:xfrm>
          <a:prstGeom prst="rect">
            <a:avLst/>
          </a:prstGeom>
        </p:spPr>
      </p:pic>
      <p:pic>
        <p:nvPicPr>
          <p:cNvPr id="3" name="Picture 2"/>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a:stretch/>
        </p:blipFill>
        <p:spPr>
          <a:xfrm>
            <a:off x="4459521" y="4077072"/>
            <a:ext cx="4432959" cy="2198569"/>
          </a:xfrm>
          <a:prstGeom prst="rect">
            <a:avLst/>
          </a:prstGeom>
        </p:spPr>
      </p:pic>
      <p:sp>
        <p:nvSpPr>
          <p:cNvPr id="8" name="Rectangle 7"/>
          <p:cNvSpPr/>
          <p:nvPr/>
        </p:nvSpPr>
        <p:spPr>
          <a:xfrm>
            <a:off x="5444763" y="6347649"/>
            <a:ext cx="2439604" cy="318924"/>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3.4 – </a:t>
            </a:r>
            <a:r>
              <a:rPr lang="en-US" sz="1600" dirty="0" smtClean="0"/>
              <a:t>Osmosis</a:t>
            </a:r>
            <a:endParaRPr lang="en-GB" sz="1600" dirty="0"/>
          </a:p>
        </p:txBody>
      </p:sp>
      <p:sp>
        <p:nvSpPr>
          <p:cNvPr id="4" name="Rectangle 3"/>
          <p:cNvSpPr/>
          <p:nvPr/>
        </p:nvSpPr>
        <p:spPr>
          <a:xfrm>
            <a:off x="4467604" y="3725721"/>
            <a:ext cx="1619743" cy="430887"/>
          </a:xfrm>
          <a:prstGeom prst="rect">
            <a:avLst/>
          </a:prstGeom>
          <a:solidFill>
            <a:schemeClr val="bg1"/>
          </a:solidFill>
        </p:spPr>
        <p:txBody>
          <a:bodyPr wrap="square" lIns="0" tIns="0" rIns="0" bIns="0">
            <a:spAutoFit/>
          </a:bodyPr>
          <a:lstStyle/>
          <a:p>
            <a:r>
              <a:rPr lang="en-GB" sz="1400" b="1" dirty="0"/>
              <a:t>diffusion of water molecules</a:t>
            </a:r>
          </a:p>
        </p:txBody>
      </p:sp>
      <p:sp>
        <p:nvSpPr>
          <p:cNvPr id="10" name="Rectangle 9"/>
          <p:cNvSpPr/>
          <p:nvPr/>
        </p:nvSpPr>
        <p:spPr>
          <a:xfrm>
            <a:off x="467544" y="5805264"/>
            <a:ext cx="1098430" cy="161583"/>
          </a:xfrm>
          <a:prstGeom prst="rect">
            <a:avLst/>
          </a:prstGeom>
          <a:solidFill>
            <a:schemeClr val="bg1"/>
          </a:solidFill>
        </p:spPr>
        <p:txBody>
          <a:bodyPr wrap="square" lIns="0" tIns="0" rIns="0" bIns="0">
            <a:spAutoFit/>
          </a:bodyPr>
          <a:lstStyle/>
          <a:p>
            <a:r>
              <a:rPr lang="en-GB" sz="1050" b="1" dirty="0" smtClean="0"/>
              <a:t>water </a:t>
            </a:r>
            <a:r>
              <a:rPr lang="en-GB" sz="1050" b="1" dirty="0"/>
              <a:t>molecules</a:t>
            </a:r>
          </a:p>
        </p:txBody>
      </p:sp>
      <p:sp>
        <p:nvSpPr>
          <p:cNvPr id="11" name="Rectangle 10"/>
          <p:cNvSpPr/>
          <p:nvPr/>
        </p:nvSpPr>
        <p:spPr>
          <a:xfrm>
            <a:off x="3419872" y="3645024"/>
            <a:ext cx="728748" cy="323165"/>
          </a:xfrm>
          <a:prstGeom prst="rect">
            <a:avLst/>
          </a:prstGeom>
          <a:solidFill>
            <a:schemeClr val="bg1"/>
          </a:solidFill>
        </p:spPr>
        <p:txBody>
          <a:bodyPr wrap="square" lIns="0" tIns="0" rIns="0" bIns="0">
            <a:spAutoFit/>
          </a:bodyPr>
          <a:lstStyle/>
          <a:p>
            <a:r>
              <a:rPr lang="en-GB" sz="1050" b="1" dirty="0" smtClean="0"/>
              <a:t>Sugar molecule</a:t>
            </a:r>
            <a:endParaRPr lang="en-GB" sz="1050" b="1" dirty="0"/>
          </a:p>
        </p:txBody>
      </p:sp>
      <p:sp>
        <p:nvSpPr>
          <p:cNvPr id="12" name="Rectangle 11"/>
          <p:cNvSpPr/>
          <p:nvPr/>
        </p:nvSpPr>
        <p:spPr>
          <a:xfrm>
            <a:off x="6300777" y="3789620"/>
            <a:ext cx="2591702" cy="215444"/>
          </a:xfrm>
          <a:prstGeom prst="rect">
            <a:avLst/>
          </a:prstGeom>
          <a:solidFill>
            <a:schemeClr val="bg1"/>
          </a:solidFill>
        </p:spPr>
        <p:txBody>
          <a:bodyPr wrap="square" lIns="0" tIns="0" rIns="0" bIns="0">
            <a:spAutoFit/>
          </a:bodyPr>
          <a:lstStyle/>
          <a:p>
            <a:r>
              <a:rPr lang="en-GB" sz="1400" b="1" dirty="0" smtClean="0"/>
              <a:t>Partially permeable membrane</a:t>
            </a:r>
            <a:endParaRPr lang="en-GB" sz="1400" b="1" dirty="0"/>
          </a:p>
        </p:txBody>
      </p:sp>
      <p:sp>
        <p:nvSpPr>
          <p:cNvPr id="13" name="Rectangle 12"/>
          <p:cNvSpPr/>
          <p:nvPr/>
        </p:nvSpPr>
        <p:spPr>
          <a:xfrm>
            <a:off x="6876256" y="4725724"/>
            <a:ext cx="2016223" cy="215444"/>
          </a:xfrm>
          <a:prstGeom prst="rect">
            <a:avLst/>
          </a:prstGeom>
          <a:solidFill>
            <a:schemeClr val="bg1"/>
          </a:solidFill>
        </p:spPr>
        <p:txBody>
          <a:bodyPr wrap="square" lIns="0" tIns="0" rIns="0" bIns="0">
            <a:spAutoFit/>
          </a:bodyPr>
          <a:lstStyle/>
          <a:p>
            <a:r>
              <a:rPr lang="en-GB" sz="1400" b="1" dirty="0" smtClean="0"/>
              <a:t>Concentration gradient</a:t>
            </a:r>
            <a:endParaRPr lang="en-GB" sz="1400" b="1" dirty="0"/>
          </a:p>
        </p:txBody>
      </p:sp>
      <p:sp>
        <p:nvSpPr>
          <p:cNvPr id="14" name="Rectangle 13"/>
          <p:cNvSpPr/>
          <p:nvPr/>
        </p:nvSpPr>
        <p:spPr>
          <a:xfrm>
            <a:off x="242850" y="1152088"/>
            <a:ext cx="4003242" cy="169277"/>
          </a:xfrm>
          <a:prstGeom prst="rect">
            <a:avLst/>
          </a:prstGeom>
          <a:solidFill>
            <a:schemeClr val="bg1"/>
          </a:solidFill>
        </p:spPr>
        <p:txBody>
          <a:bodyPr wrap="square" lIns="0" tIns="0" rIns="0" bIns="0">
            <a:spAutoFit/>
          </a:bodyPr>
          <a:lstStyle/>
          <a:p>
            <a:pPr>
              <a:tabLst>
                <a:tab pos="2060575" algn="l"/>
              </a:tabLst>
            </a:pPr>
            <a:r>
              <a:rPr lang="en-GB" sz="1100" b="1" dirty="0" smtClean="0"/>
              <a:t>Dilute sugar solution	concentrated sugar solution</a:t>
            </a:r>
            <a:endParaRPr lang="en-GB" sz="1100" b="1" dirty="0"/>
          </a:p>
        </p:txBody>
      </p:sp>
      <p:sp>
        <p:nvSpPr>
          <p:cNvPr id="16" name="Rectangle 15"/>
          <p:cNvSpPr/>
          <p:nvPr/>
        </p:nvSpPr>
        <p:spPr>
          <a:xfrm>
            <a:off x="1403648" y="6453916"/>
            <a:ext cx="2736304" cy="215444"/>
          </a:xfrm>
          <a:prstGeom prst="rect">
            <a:avLst/>
          </a:prstGeom>
          <a:solidFill>
            <a:schemeClr val="bg1"/>
          </a:solidFill>
        </p:spPr>
        <p:txBody>
          <a:bodyPr wrap="square" lIns="0" tIns="0" rIns="0" bIns="0">
            <a:spAutoFit/>
          </a:bodyPr>
          <a:lstStyle/>
          <a:p>
            <a:r>
              <a:rPr lang="en-GB" sz="1400" b="1" dirty="0" smtClean="0"/>
              <a:t>Partially permeable membrane</a:t>
            </a:r>
            <a:endParaRPr lang="en-GB" sz="1400" b="1" dirty="0"/>
          </a:p>
        </p:txBody>
      </p:sp>
      <p:sp>
        <p:nvSpPr>
          <p:cNvPr id="17" name="Round Same Side Corner Rectangle 16"/>
          <p:cNvSpPr/>
          <p:nvPr/>
        </p:nvSpPr>
        <p:spPr>
          <a:xfrm>
            <a:off x="4427985" y="1124744"/>
            <a:ext cx="2088232" cy="326791"/>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8" name="Round Same Side Corner Rectangle 17"/>
          <p:cNvSpPr/>
          <p:nvPr/>
        </p:nvSpPr>
        <p:spPr>
          <a:xfrm flipV="1">
            <a:off x="4427984" y="1460003"/>
            <a:ext cx="4392487" cy="1931247"/>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Box 18"/>
          <p:cNvSpPr txBox="1"/>
          <p:nvPr/>
        </p:nvSpPr>
        <p:spPr>
          <a:xfrm>
            <a:off x="4499992" y="1523544"/>
            <a:ext cx="4320479" cy="1846659"/>
          </a:xfrm>
          <a:prstGeom prst="rect">
            <a:avLst/>
          </a:prstGeom>
          <a:noFill/>
        </p:spPr>
        <p:txBody>
          <a:bodyPr wrap="square" rtlCol="0">
            <a:spAutoFit/>
          </a:bodyPr>
          <a:lstStyle/>
          <a:p>
            <a:r>
              <a:rPr lang="en-US" sz="1900" b="1" dirty="0">
                <a:solidFill>
                  <a:srgbClr val="C00000"/>
                </a:solidFill>
              </a:rPr>
              <a:t>osmosis</a:t>
            </a:r>
            <a:r>
              <a:rPr lang="en-US" sz="1900" dirty="0">
                <a:solidFill>
                  <a:srgbClr val="C00000"/>
                </a:solidFill>
              </a:rPr>
              <a:t> </a:t>
            </a:r>
            <a:r>
              <a:rPr lang="en-US" sz="1900" dirty="0"/>
              <a:t>- the diffusion of water molecules from a region of higher water potential (dilute solution) to a region of lower water potential (concentrated solution), through a partially permeable membrane</a:t>
            </a:r>
            <a:endParaRPr lang="en-GB" sz="1900" dirty="0"/>
          </a:p>
        </p:txBody>
      </p:sp>
      <p:sp>
        <p:nvSpPr>
          <p:cNvPr id="20" name="TextBox 19">
            <a:hlinkClick r:id="rId5" action="ppaction://hlinksldjump"/>
          </p:cNvPr>
          <p:cNvSpPr txBox="1"/>
          <p:nvPr/>
        </p:nvSpPr>
        <p:spPr>
          <a:xfrm>
            <a:off x="8182663" y="2780928"/>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306177618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31</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3.2 – Osmosis</a:t>
            </a:r>
            <a:endParaRPr lang="en-US" sz="4000" dirty="0"/>
          </a:p>
        </p:txBody>
      </p:sp>
      <p:sp>
        <p:nvSpPr>
          <p:cNvPr id="9" name="Rectangle 8"/>
          <p:cNvSpPr/>
          <p:nvPr/>
        </p:nvSpPr>
        <p:spPr>
          <a:xfrm>
            <a:off x="151880" y="1124744"/>
            <a:ext cx="5908937" cy="5647700"/>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1900" dirty="0"/>
              <a:t>If the membrane was not there, the sugar molecules would diffuse from the concentrated solution into the dilute one until they were evenly spread out. However, they cannot do this because the pores in the membrane are too small for them to get through.</a:t>
            </a:r>
          </a:p>
          <a:p>
            <a:pPr marL="355600" indent="-355600">
              <a:buClr>
                <a:srgbClr val="0070C0"/>
              </a:buClr>
              <a:buSzPct val="80000"/>
              <a:buFont typeface="Wingdings 3" panose="05040102010807070707" pitchFamily="18" charset="2"/>
              <a:buChar char=""/>
            </a:pPr>
            <a:r>
              <a:rPr lang="en-US" sz="1900" dirty="0" smtClean="0"/>
              <a:t>There </a:t>
            </a:r>
            <a:r>
              <a:rPr lang="en-US" sz="1900" dirty="0"/>
              <a:t>is also a concentration gradient for the </a:t>
            </a:r>
            <a:r>
              <a:rPr lang="en-US" sz="1900" dirty="0" smtClean="0"/>
              <a:t>water molecules</a:t>
            </a:r>
            <a:r>
              <a:rPr lang="en-US" sz="1900" dirty="0"/>
              <a:t>. On the left-hand side of the </a:t>
            </a:r>
            <a:r>
              <a:rPr lang="en-US" sz="1900" dirty="0" smtClean="0"/>
              <a:t>membrane, there </a:t>
            </a:r>
            <a:r>
              <a:rPr lang="en-US" sz="1900" dirty="0"/>
              <a:t>is a high concentration of water molecules. On the </a:t>
            </a:r>
            <a:r>
              <a:rPr lang="en-US" sz="1900" dirty="0" smtClean="0"/>
              <a:t>right-hand </a:t>
            </a:r>
            <a:r>
              <a:rPr lang="en-US" sz="1900" dirty="0"/>
              <a:t>side, the con </a:t>
            </a:r>
            <a:r>
              <a:rPr lang="en-US" sz="1900" dirty="0" smtClean="0"/>
              <a:t>centration </a:t>
            </a:r>
            <a:r>
              <a:rPr lang="en-US" sz="1900" dirty="0"/>
              <a:t>of water </a:t>
            </a:r>
            <a:r>
              <a:rPr lang="en-US" sz="1900" dirty="0" smtClean="0"/>
              <a:t>molecules is </a:t>
            </a:r>
            <a:r>
              <a:rPr lang="en-US" sz="1900" dirty="0"/>
              <a:t>lower because a lot </a:t>
            </a:r>
            <a:r>
              <a:rPr lang="en-US" sz="1900" dirty="0" smtClean="0"/>
              <a:t>of </a:t>
            </a:r>
            <a:r>
              <a:rPr lang="en-US" sz="1900" dirty="0"/>
              <a:t>space is taken up by </a:t>
            </a:r>
            <a:r>
              <a:rPr lang="en-US" sz="1900" dirty="0" smtClean="0"/>
              <a:t>sugar molecules</a:t>
            </a:r>
            <a:r>
              <a:rPr lang="en-US" sz="1900" dirty="0"/>
              <a:t>.</a:t>
            </a:r>
          </a:p>
          <a:p>
            <a:pPr marL="355600" indent="-355600">
              <a:buClr>
                <a:srgbClr val="0070C0"/>
              </a:buClr>
              <a:buSzPct val="80000"/>
              <a:buFont typeface="Wingdings 3" panose="05040102010807070707" pitchFamily="18" charset="2"/>
              <a:buChar char=""/>
            </a:pPr>
            <a:r>
              <a:rPr lang="en-US" sz="1900" dirty="0"/>
              <a:t>Because there are more water molecules on the </a:t>
            </a:r>
            <a:r>
              <a:rPr lang="en-US" sz="1900" dirty="0" smtClean="0"/>
              <a:t>left hand </a:t>
            </a:r>
            <a:r>
              <a:rPr lang="en-US" sz="1900" dirty="0"/>
              <a:t>side, at any one </a:t>
            </a:r>
            <a:r>
              <a:rPr lang="en-US" sz="1900" dirty="0" smtClean="0"/>
              <a:t>moment </a:t>
            </a:r>
            <a:r>
              <a:rPr lang="en-US" sz="1900" dirty="0"/>
              <a:t>more </a:t>
            </a:r>
            <a:r>
              <a:rPr lang="en-US" sz="1900" dirty="0" smtClean="0"/>
              <a:t>of them </a:t>
            </a:r>
            <a:r>
              <a:rPr lang="en-US" sz="1900" dirty="0"/>
              <a:t>will ‘</a:t>
            </a:r>
            <a:r>
              <a:rPr lang="en-US" sz="1900" dirty="0" smtClean="0"/>
              <a:t>hit</a:t>
            </a:r>
            <a:r>
              <a:rPr lang="en-US" sz="1900" dirty="0"/>
              <a:t>’ </a:t>
            </a:r>
            <a:r>
              <a:rPr lang="en-US" sz="1900" dirty="0" smtClean="0"/>
              <a:t>a hole </a:t>
            </a:r>
            <a:r>
              <a:rPr lang="en-US" sz="1900" dirty="0"/>
              <a:t>in the membrane </a:t>
            </a:r>
            <a:r>
              <a:rPr lang="en-US" sz="1900" dirty="0" smtClean="0"/>
              <a:t>and </a:t>
            </a:r>
            <a:r>
              <a:rPr lang="en-US" sz="1900" dirty="0"/>
              <a:t>move </a:t>
            </a:r>
            <a:r>
              <a:rPr lang="en-US" sz="1900" dirty="0" smtClean="0"/>
              <a:t>the rough </a:t>
            </a:r>
            <a:r>
              <a:rPr lang="en-US" sz="1900" dirty="0"/>
              <a:t>to the </a:t>
            </a:r>
            <a:r>
              <a:rPr lang="en-US" sz="1900" dirty="0" smtClean="0"/>
              <a:t>other side than </a:t>
            </a:r>
            <a:r>
              <a:rPr lang="en-US" sz="1900" dirty="0"/>
              <a:t>will go the </a:t>
            </a:r>
            <a:r>
              <a:rPr lang="en-US" sz="1900" dirty="0" smtClean="0"/>
              <a:t>other </a:t>
            </a:r>
            <a:r>
              <a:rPr lang="en-US" sz="1900" dirty="0"/>
              <a:t>way (right to left). Over </a:t>
            </a:r>
            <a:r>
              <a:rPr lang="en-US" sz="1900" dirty="0" smtClean="0"/>
              <a:t>time, there </a:t>
            </a:r>
            <a:r>
              <a:rPr lang="en-US" sz="1900" dirty="0"/>
              <a:t>will be an overall, </a:t>
            </a:r>
            <a:r>
              <a:rPr lang="en-US" sz="1900" dirty="0" smtClean="0"/>
              <a:t>or </a:t>
            </a:r>
            <a:r>
              <a:rPr lang="en-US" sz="1900" dirty="0"/>
              <a:t>net, movement </a:t>
            </a:r>
            <a:r>
              <a:rPr lang="en-US" sz="1900" dirty="0" smtClean="0"/>
              <a:t>of </a:t>
            </a:r>
            <a:r>
              <a:rPr lang="en-US" sz="1900" dirty="0"/>
              <a:t>water </a:t>
            </a:r>
            <a:r>
              <a:rPr lang="en-US" sz="1900" dirty="0" smtClean="0"/>
              <a:t>from left </a:t>
            </a:r>
            <a:r>
              <a:rPr lang="en-US" sz="1900" dirty="0"/>
              <a:t>to right. This is called osmosis</a:t>
            </a:r>
            <a:r>
              <a:rPr lang="en-US" sz="1900" dirty="0" smtClean="0"/>
              <a:t>.</a:t>
            </a:r>
          </a:p>
        </p:txBody>
      </p:sp>
      <p:pic>
        <p:nvPicPr>
          <p:cNvPr id="6" name="Picture 5"/>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t="5626" b="3509"/>
          <a:stretch/>
        </p:blipFill>
        <p:spPr>
          <a:xfrm>
            <a:off x="6164844" y="1257728"/>
            <a:ext cx="2717971" cy="3488912"/>
          </a:xfrm>
          <a:prstGeom prst="rect">
            <a:avLst/>
          </a:prstGeom>
        </p:spPr>
      </p:pic>
      <p:pic>
        <p:nvPicPr>
          <p:cNvPr id="8" name="Picture 7"/>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a:stretch/>
        </p:blipFill>
        <p:spPr>
          <a:xfrm>
            <a:off x="6156175" y="4714112"/>
            <a:ext cx="2726639" cy="1561529"/>
          </a:xfrm>
          <a:prstGeom prst="rect">
            <a:avLst/>
          </a:prstGeom>
        </p:spPr>
      </p:pic>
      <p:sp>
        <p:nvSpPr>
          <p:cNvPr id="10" name="Rectangle 9"/>
          <p:cNvSpPr/>
          <p:nvPr/>
        </p:nvSpPr>
        <p:spPr>
          <a:xfrm>
            <a:off x="6308860" y="6275641"/>
            <a:ext cx="2439604" cy="318924"/>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3.4 – </a:t>
            </a:r>
            <a:r>
              <a:rPr lang="en-US" sz="1600" dirty="0" smtClean="0"/>
              <a:t>Osmosis</a:t>
            </a:r>
            <a:endParaRPr lang="en-GB" sz="1600" dirty="0"/>
          </a:p>
        </p:txBody>
      </p:sp>
      <p:sp>
        <p:nvSpPr>
          <p:cNvPr id="11" name="Rectangle 10"/>
          <p:cNvSpPr/>
          <p:nvPr/>
        </p:nvSpPr>
        <p:spPr>
          <a:xfrm>
            <a:off x="6239162" y="4694367"/>
            <a:ext cx="1069142" cy="307777"/>
          </a:xfrm>
          <a:prstGeom prst="rect">
            <a:avLst/>
          </a:prstGeom>
          <a:solidFill>
            <a:schemeClr val="bg1"/>
          </a:solidFill>
        </p:spPr>
        <p:txBody>
          <a:bodyPr wrap="square" lIns="0" tIns="0" rIns="0" bIns="0">
            <a:spAutoFit/>
          </a:bodyPr>
          <a:lstStyle/>
          <a:p>
            <a:r>
              <a:rPr lang="en-GB" sz="1000" b="1" dirty="0"/>
              <a:t>diffusion of water molecules</a:t>
            </a:r>
          </a:p>
        </p:txBody>
      </p:sp>
      <p:sp>
        <p:nvSpPr>
          <p:cNvPr id="12" name="Rectangle 11"/>
          <p:cNvSpPr/>
          <p:nvPr/>
        </p:nvSpPr>
        <p:spPr>
          <a:xfrm>
            <a:off x="6311170" y="4323146"/>
            <a:ext cx="853118" cy="123111"/>
          </a:xfrm>
          <a:prstGeom prst="rect">
            <a:avLst/>
          </a:prstGeom>
          <a:solidFill>
            <a:schemeClr val="bg1"/>
          </a:solidFill>
        </p:spPr>
        <p:txBody>
          <a:bodyPr wrap="square" lIns="0" tIns="0" rIns="0" bIns="0">
            <a:spAutoFit/>
          </a:bodyPr>
          <a:lstStyle/>
          <a:p>
            <a:r>
              <a:rPr lang="en-GB" sz="800" b="1" dirty="0" smtClean="0"/>
              <a:t>water </a:t>
            </a:r>
            <a:r>
              <a:rPr lang="en-GB" sz="800" b="1" dirty="0"/>
              <a:t>molecules</a:t>
            </a:r>
          </a:p>
        </p:txBody>
      </p:sp>
      <p:sp>
        <p:nvSpPr>
          <p:cNvPr id="13" name="Rectangle 12"/>
          <p:cNvSpPr/>
          <p:nvPr/>
        </p:nvSpPr>
        <p:spPr>
          <a:xfrm>
            <a:off x="8316416" y="2841904"/>
            <a:ext cx="566398" cy="276999"/>
          </a:xfrm>
          <a:prstGeom prst="rect">
            <a:avLst/>
          </a:prstGeom>
          <a:solidFill>
            <a:schemeClr val="bg1"/>
          </a:solidFill>
        </p:spPr>
        <p:txBody>
          <a:bodyPr wrap="square" lIns="0" tIns="0" rIns="0" bIns="0">
            <a:spAutoFit/>
          </a:bodyPr>
          <a:lstStyle/>
          <a:p>
            <a:r>
              <a:rPr lang="en-GB" sz="900" b="1" dirty="0" smtClean="0"/>
              <a:t>Sugar molecule</a:t>
            </a:r>
            <a:endParaRPr lang="en-GB" sz="900" b="1" dirty="0"/>
          </a:p>
        </p:txBody>
      </p:sp>
      <p:sp>
        <p:nvSpPr>
          <p:cNvPr id="14" name="Rectangle 13"/>
          <p:cNvSpPr/>
          <p:nvPr/>
        </p:nvSpPr>
        <p:spPr>
          <a:xfrm>
            <a:off x="7672487" y="4755923"/>
            <a:ext cx="962285" cy="246221"/>
          </a:xfrm>
          <a:prstGeom prst="rect">
            <a:avLst/>
          </a:prstGeom>
          <a:solidFill>
            <a:schemeClr val="bg1"/>
          </a:solidFill>
        </p:spPr>
        <p:txBody>
          <a:bodyPr wrap="square" lIns="0" tIns="0" rIns="0" bIns="0">
            <a:spAutoFit/>
          </a:bodyPr>
          <a:lstStyle/>
          <a:p>
            <a:r>
              <a:rPr lang="en-GB" sz="800" b="1" dirty="0" smtClean="0"/>
              <a:t>Partially permeable membrane</a:t>
            </a:r>
            <a:endParaRPr lang="en-GB" sz="800" b="1" dirty="0"/>
          </a:p>
        </p:txBody>
      </p:sp>
      <p:sp>
        <p:nvSpPr>
          <p:cNvPr id="15" name="Rectangle 14"/>
          <p:cNvSpPr/>
          <p:nvPr/>
        </p:nvSpPr>
        <p:spPr>
          <a:xfrm>
            <a:off x="7761937" y="5371765"/>
            <a:ext cx="1152128" cy="123111"/>
          </a:xfrm>
          <a:prstGeom prst="rect">
            <a:avLst/>
          </a:prstGeom>
          <a:solidFill>
            <a:schemeClr val="bg1"/>
          </a:solidFill>
        </p:spPr>
        <p:txBody>
          <a:bodyPr wrap="square" lIns="0" tIns="0" rIns="0" bIns="0">
            <a:spAutoFit/>
          </a:bodyPr>
          <a:lstStyle/>
          <a:p>
            <a:r>
              <a:rPr lang="en-GB" sz="800" b="1" dirty="0" smtClean="0"/>
              <a:t>Concentration gradient</a:t>
            </a:r>
            <a:endParaRPr lang="en-GB" sz="800" b="1" dirty="0"/>
          </a:p>
        </p:txBody>
      </p:sp>
      <p:sp>
        <p:nvSpPr>
          <p:cNvPr id="16" name="Rectangle 15"/>
          <p:cNvSpPr/>
          <p:nvPr/>
        </p:nvSpPr>
        <p:spPr>
          <a:xfrm>
            <a:off x="6156175" y="1124744"/>
            <a:ext cx="2717970" cy="123111"/>
          </a:xfrm>
          <a:prstGeom prst="rect">
            <a:avLst/>
          </a:prstGeom>
          <a:solidFill>
            <a:schemeClr val="bg1"/>
          </a:solidFill>
        </p:spPr>
        <p:txBody>
          <a:bodyPr wrap="square" lIns="0" tIns="0" rIns="0" bIns="0">
            <a:spAutoFit/>
          </a:bodyPr>
          <a:lstStyle/>
          <a:p>
            <a:pPr>
              <a:tabLst>
                <a:tab pos="1341438" algn="l"/>
              </a:tabLst>
            </a:pPr>
            <a:r>
              <a:rPr lang="en-GB" sz="800" b="1" dirty="0" smtClean="0"/>
              <a:t>Dilute sugar solution	concentrated sugar solution</a:t>
            </a:r>
            <a:endParaRPr lang="en-GB" sz="800" b="1" dirty="0"/>
          </a:p>
        </p:txBody>
      </p:sp>
      <p:sp>
        <p:nvSpPr>
          <p:cNvPr id="17" name="TextBox 16">
            <a:hlinkClick r:id="rId5" action="ppaction://hlinksldjump"/>
          </p:cNvPr>
          <p:cNvSpPr txBox="1"/>
          <p:nvPr/>
        </p:nvSpPr>
        <p:spPr>
          <a:xfrm>
            <a:off x="5508104" y="2492896"/>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2992113471"/>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31</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3.2 – Osmosis</a:t>
            </a:r>
            <a:endParaRPr lang="en-US" sz="4000" dirty="0"/>
          </a:p>
        </p:txBody>
      </p:sp>
      <p:sp>
        <p:nvSpPr>
          <p:cNvPr id="9" name="Rectangle 8"/>
          <p:cNvSpPr/>
          <p:nvPr/>
        </p:nvSpPr>
        <p:spPr>
          <a:xfrm>
            <a:off x="151880" y="1124744"/>
            <a:ext cx="5908937" cy="5647700"/>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1900" dirty="0" smtClean="0"/>
              <a:t>You </a:t>
            </a:r>
            <a:r>
              <a:rPr lang="en-US" sz="1900" dirty="0"/>
              <a:t>can see </a:t>
            </a:r>
            <a:r>
              <a:rPr lang="en-US" sz="1900" dirty="0" smtClean="0"/>
              <a:t>that </a:t>
            </a:r>
            <a:r>
              <a:rPr lang="en-US" sz="1900" dirty="0"/>
              <a:t>osmosis is really </a:t>
            </a:r>
            <a:r>
              <a:rPr lang="en-US" sz="1900" dirty="0" smtClean="0"/>
              <a:t>just </a:t>
            </a:r>
            <a:r>
              <a:rPr lang="en-US" sz="1900" dirty="0"/>
              <a:t>a </a:t>
            </a:r>
            <a:r>
              <a:rPr lang="en-US" sz="1900" dirty="0" smtClean="0"/>
              <a:t>kind of diffusion</a:t>
            </a:r>
            <a:r>
              <a:rPr lang="en-US" sz="1900" dirty="0"/>
              <a:t>. It is the diffusion </a:t>
            </a:r>
            <a:r>
              <a:rPr lang="en-US" sz="1900" dirty="0" smtClean="0"/>
              <a:t>of </a:t>
            </a:r>
            <a:r>
              <a:rPr lang="en-US" sz="1900" dirty="0"/>
              <a:t>water molecules, in </a:t>
            </a:r>
            <a:r>
              <a:rPr lang="en-US" sz="1900" dirty="0" smtClean="0"/>
              <a:t>a situation </a:t>
            </a:r>
            <a:r>
              <a:rPr lang="en-US" sz="1900" dirty="0"/>
              <a:t>where the water molecules </a:t>
            </a:r>
            <a:r>
              <a:rPr lang="en-US" sz="1900" dirty="0" smtClean="0"/>
              <a:t>but not </a:t>
            </a:r>
            <a:r>
              <a:rPr lang="en-US" sz="1900" dirty="0"/>
              <a:t>the </a:t>
            </a:r>
            <a:r>
              <a:rPr lang="en-US" sz="1900" dirty="0" smtClean="0"/>
              <a:t>solute molecules </a:t>
            </a:r>
            <a:r>
              <a:rPr lang="en-US" sz="1900" dirty="0"/>
              <a:t>can pass </a:t>
            </a:r>
            <a:r>
              <a:rPr lang="en-US" sz="1900" dirty="0" smtClean="0"/>
              <a:t>through </a:t>
            </a:r>
            <a:r>
              <a:rPr lang="en-US" sz="1900" dirty="0"/>
              <a:t>a membrane.</a:t>
            </a:r>
          </a:p>
          <a:p>
            <a:pPr marL="355600" indent="-355600">
              <a:buClr>
                <a:srgbClr val="0070C0"/>
              </a:buClr>
              <a:buSzPct val="80000"/>
              <a:buFont typeface="Wingdings 3" panose="05040102010807070707" pitchFamily="18" charset="2"/>
              <a:buChar char=""/>
            </a:pPr>
            <a:r>
              <a:rPr lang="en-US" sz="1900" dirty="0"/>
              <a:t>It is actually </a:t>
            </a:r>
            <a:r>
              <a:rPr lang="en-US" sz="1900" dirty="0" smtClean="0"/>
              <a:t>rather </a:t>
            </a:r>
            <a:r>
              <a:rPr lang="en-US" sz="1900" dirty="0"/>
              <a:t>confusing to talk about </a:t>
            </a:r>
            <a:r>
              <a:rPr lang="en-US" sz="1900" dirty="0" smtClean="0"/>
              <a:t>the concentration of </a:t>
            </a:r>
            <a:r>
              <a:rPr lang="en-US" sz="1900" dirty="0"/>
              <a:t>water molecules, because </a:t>
            </a:r>
            <a:r>
              <a:rPr lang="en-US" sz="1900" dirty="0" smtClean="0"/>
              <a:t>the term concentration </a:t>
            </a:r>
            <a:r>
              <a:rPr lang="en-US" sz="1900" dirty="0"/>
              <a:t>is normally used to me an </a:t>
            </a:r>
            <a:r>
              <a:rPr lang="en-US" sz="1900" dirty="0" smtClean="0"/>
              <a:t>the concentration of the </a:t>
            </a:r>
            <a:r>
              <a:rPr lang="en-US" sz="1900" dirty="0"/>
              <a:t>solute dissolved in the water. It </a:t>
            </a:r>
            <a:r>
              <a:rPr lang="en-US" sz="1900" dirty="0" smtClean="0"/>
              <a:t>is much better </a:t>
            </a:r>
            <a:r>
              <a:rPr lang="en-US" sz="1900" dirty="0"/>
              <a:t>to use a different </a:t>
            </a:r>
            <a:r>
              <a:rPr lang="en-US" sz="1900" dirty="0" smtClean="0"/>
              <a:t>term </a:t>
            </a:r>
            <a:r>
              <a:rPr lang="en-US" sz="1900" dirty="0"/>
              <a:t>instead. We say </a:t>
            </a:r>
            <a:r>
              <a:rPr lang="en-US" sz="1900" dirty="0" smtClean="0"/>
              <a:t>that a </a:t>
            </a:r>
            <a:r>
              <a:rPr lang="en-US" sz="1900" dirty="0"/>
              <a:t>dilute solution (where </a:t>
            </a:r>
            <a:r>
              <a:rPr lang="en-US" sz="1900" dirty="0" smtClean="0"/>
              <a:t>there </a:t>
            </a:r>
            <a:r>
              <a:rPr lang="en-US" sz="1900" dirty="0"/>
              <a:t>is a lot </a:t>
            </a:r>
            <a:r>
              <a:rPr lang="en-US" sz="1900" dirty="0" smtClean="0"/>
              <a:t>of </a:t>
            </a:r>
            <a:r>
              <a:rPr lang="en-US" sz="1900" dirty="0"/>
              <a:t>water) has </a:t>
            </a:r>
            <a:r>
              <a:rPr lang="en-US" sz="1900" dirty="0" smtClean="0"/>
              <a:t>a high water potential</a:t>
            </a:r>
            <a:r>
              <a:rPr lang="en-US" sz="1900" dirty="0"/>
              <a:t>. A concentrated solution (</a:t>
            </a:r>
            <a:r>
              <a:rPr lang="en-US" sz="1900" dirty="0" smtClean="0"/>
              <a:t>where there </a:t>
            </a:r>
            <a:r>
              <a:rPr lang="en-US" sz="1900" dirty="0"/>
              <a:t>is less water) has a low water potential.</a:t>
            </a:r>
          </a:p>
          <a:p>
            <a:pPr marL="355600" indent="-355600">
              <a:buClr>
                <a:srgbClr val="0070C0"/>
              </a:buClr>
              <a:buSzPct val="80000"/>
              <a:buFont typeface="Wingdings 3" panose="05040102010807070707" pitchFamily="18" charset="2"/>
              <a:buChar char=""/>
            </a:pPr>
            <a:r>
              <a:rPr lang="en-US" sz="1900" dirty="0"/>
              <a:t>In Figure </a:t>
            </a:r>
            <a:r>
              <a:rPr lang="en-US" sz="1900" b="1" dirty="0"/>
              <a:t>3.4</a:t>
            </a:r>
            <a:r>
              <a:rPr lang="en-US" sz="1900" dirty="0"/>
              <a:t>, </a:t>
            </a:r>
            <a:r>
              <a:rPr lang="en-US" sz="1900" dirty="0" smtClean="0"/>
              <a:t>there </a:t>
            </a:r>
            <a:r>
              <a:rPr lang="en-US" sz="1900" dirty="0"/>
              <a:t>is a high water potential on </a:t>
            </a:r>
            <a:r>
              <a:rPr lang="en-US" sz="1900" dirty="0" smtClean="0"/>
              <a:t>the left-hand </a:t>
            </a:r>
            <a:r>
              <a:rPr lang="en-US" sz="1900" dirty="0"/>
              <a:t>side an d a low </a:t>
            </a:r>
            <a:r>
              <a:rPr lang="en-US" sz="1900" dirty="0" smtClean="0"/>
              <a:t>water </a:t>
            </a:r>
            <a:r>
              <a:rPr lang="en-US" sz="1900" dirty="0"/>
              <a:t>potential on the </a:t>
            </a:r>
            <a:r>
              <a:rPr lang="en-US" sz="1900" dirty="0" smtClean="0"/>
              <a:t>right hand </a:t>
            </a:r>
            <a:r>
              <a:rPr lang="en-US" sz="1900" dirty="0"/>
              <a:t>side. There is a </a:t>
            </a:r>
            <a:r>
              <a:rPr lang="en-US" sz="1900" dirty="0" smtClean="0"/>
              <a:t>water potential </a:t>
            </a:r>
            <a:r>
              <a:rPr lang="en-US" sz="1900" dirty="0"/>
              <a:t>gradient </a:t>
            </a:r>
            <a:r>
              <a:rPr lang="en-US" sz="1900" dirty="0" smtClean="0"/>
              <a:t>between the </a:t>
            </a:r>
            <a:r>
              <a:rPr lang="en-US" sz="1900" dirty="0"/>
              <a:t>two sides. The water molecules diffuse down </a:t>
            </a:r>
            <a:r>
              <a:rPr lang="en-US" sz="1900" dirty="0" smtClean="0"/>
              <a:t>this gradient</a:t>
            </a:r>
            <a:r>
              <a:rPr lang="en-US" sz="1900" dirty="0"/>
              <a:t>, from a </a:t>
            </a:r>
            <a:r>
              <a:rPr lang="en-US" sz="1900" dirty="0" smtClean="0"/>
              <a:t>high </a:t>
            </a:r>
            <a:r>
              <a:rPr lang="en-US" sz="1900" dirty="0"/>
              <a:t>water potential to a low </a:t>
            </a:r>
            <a:r>
              <a:rPr lang="en-US" sz="1900" dirty="0" smtClean="0"/>
              <a:t>water potential</a:t>
            </a:r>
            <a:r>
              <a:rPr lang="en-US" sz="1900" dirty="0"/>
              <a:t>.</a:t>
            </a:r>
          </a:p>
        </p:txBody>
      </p:sp>
      <p:pic>
        <p:nvPicPr>
          <p:cNvPr id="6" name="Picture 5"/>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t="5626" b="3509"/>
          <a:stretch/>
        </p:blipFill>
        <p:spPr>
          <a:xfrm>
            <a:off x="6164844" y="1257728"/>
            <a:ext cx="2717971" cy="3488912"/>
          </a:xfrm>
          <a:prstGeom prst="rect">
            <a:avLst/>
          </a:prstGeom>
        </p:spPr>
      </p:pic>
      <p:pic>
        <p:nvPicPr>
          <p:cNvPr id="8" name="Picture 7"/>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a:stretch/>
        </p:blipFill>
        <p:spPr>
          <a:xfrm>
            <a:off x="6156175" y="4714112"/>
            <a:ext cx="2726639" cy="1561529"/>
          </a:xfrm>
          <a:prstGeom prst="rect">
            <a:avLst/>
          </a:prstGeom>
        </p:spPr>
      </p:pic>
      <p:sp>
        <p:nvSpPr>
          <p:cNvPr id="10" name="Rectangle 9"/>
          <p:cNvSpPr/>
          <p:nvPr/>
        </p:nvSpPr>
        <p:spPr>
          <a:xfrm>
            <a:off x="6308860" y="6275641"/>
            <a:ext cx="2439604" cy="318924"/>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3.4 – </a:t>
            </a:r>
            <a:r>
              <a:rPr lang="en-US" sz="1600" dirty="0" smtClean="0"/>
              <a:t>Osmosis</a:t>
            </a:r>
            <a:endParaRPr lang="en-GB" sz="1600" dirty="0"/>
          </a:p>
        </p:txBody>
      </p:sp>
      <p:sp>
        <p:nvSpPr>
          <p:cNvPr id="11" name="Rectangle 10"/>
          <p:cNvSpPr/>
          <p:nvPr/>
        </p:nvSpPr>
        <p:spPr>
          <a:xfrm>
            <a:off x="6239162" y="4694367"/>
            <a:ext cx="1069142" cy="307777"/>
          </a:xfrm>
          <a:prstGeom prst="rect">
            <a:avLst/>
          </a:prstGeom>
          <a:solidFill>
            <a:schemeClr val="bg1"/>
          </a:solidFill>
        </p:spPr>
        <p:txBody>
          <a:bodyPr wrap="square" lIns="0" tIns="0" rIns="0" bIns="0">
            <a:spAutoFit/>
          </a:bodyPr>
          <a:lstStyle/>
          <a:p>
            <a:r>
              <a:rPr lang="en-GB" sz="1000" b="1" dirty="0"/>
              <a:t>diffusion of water molecules</a:t>
            </a:r>
          </a:p>
        </p:txBody>
      </p:sp>
      <p:sp>
        <p:nvSpPr>
          <p:cNvPr id="12" name="Rectangle 11"/>
          <p:cNvSpPr/>
          <p:nvPr/>
        </p:nvSpPr>
        <p:spPr>
          <a:xfrm>
            <a:off x="6311170" y="4323146"/>
            <a:ext cx="853118" cy="123111"/>
          </a:xfrm>
          <a:prstGeom prst="rect">
            <a:avLst/>
          </a:prstGeom>
          <a:solidFill>
            <a:schemeClr val="bg1"/>
          </a:solidFill>
        </p:spPr>
        <p:txBody>
          <a:bodyPr wrap="square" lIns="0" tIns="0" rIns="0" bIns="0">
            <a:spAutoFit/>
          </a:bodyPr>
          <a:lstStyle/>
          <a:p>
            <a:r>
              <a:rPr lang="en-GB" sz="800" b="1" dirty="0" smtClean="0"/>
              <a:t>water </a:t>
            </a:r>
            <a:r>
              <a:rPr lang="en-GB" sz="800" b="1" dirty="0"/>
              <a:t>molecules</a:t>
            </a:r>
          </a:p>
        </p:txBody>
      </p:sp>
      <p:sp>
        <p:nvSpPr>
          <p:cNvPr id="13" name="Rectangle 12"/>
          <p:cNvSpPr/>
          <p:nvPr/>
        </p:nvSpPr>
        <p:spPr>
          <a:xfrm>
            <a:off x="8316416" y="2841904"/>
            <a:ext cx="566398" cy="276999"/>
          </a:xfrm>
          <a:prstGeom prst="rect">
            <a:avLst/>
          </a:prstGeom>
          <a:solidFill>
            <a:schemeClr val="bg1"/>
          </a:solidFill>
        </p:spPr>
        <p:txBody>
          <a:bodyPr wrap="square" lIns="0" tIns="0" rIns="0" bIns="0">
            <a:spAutoFit/>
          </a:bodyPr>
          <a:lstStyle/>
          <a:p>
            <a:r>
              <a:rPr lang="en-GB" sz="900" b="1" dirty="0" smtClean="0"/>
              <a:t>Sugar molecule</a:t>
            </a:r>
            <a:endParaRPr lang="en-GB" sz="900" b="1" dirty="0"/>
          </a:p>
        </p:txBody>
      </p:sp>
      <p:sp>
        <p:nvSpPr>
          <p:cNvPr id="14" name="Rectangle 13"/>
          <p:cNvSpPr/>
          <p:nvPr/>
        </p:nvSpPr>
        <p:spPr>
          <a:xfrm>
            <a:off x="7672487" y="4755923"/>
            <a:ext cx="962285" cy="246221"/>
          </a:xfrm>
          <a:prstGeom prst="rect">
            <a:avLst/>
          </a:prstGeom>
          <a:solidFill>
            <a:schemeClr val="bg1"/>
          </a:solidFill>
        </p:spPr>
        <p:txBody>
          <a:bodyPr wrap="square" lIns="0" tIns="0" rIns="0" bIns="0">
            <a:spAutoFit/>
          </a:bodyPr>
          <a:lstStyle/>
          <a:p>
            <a:r>
              <a:rPr lang="en-GB" sz="800" b="1" dirty="0" smtClean="0"/>
              <a:t>Partially permeable membrane</a:t>
            </a:r>
            <a:endParaRPr lang="en-GB" sz="800" b="1" dirty="0"/>
          </a:p>
        </p:txBody>
      </p:sp>
      <p:sp>
        <p:nvSpPr>
          <p:cNvPr id="15" name="Rectangle 14"/>
          <p:cNvSpPr/>
          <p:nvPr/>
        </p:nvSpPr>
        <p:spPr>
          <a:xfrm>
            <a:off x="7761937" y="5371765"/>
            <a:ext cx="1152128" cy="123111"/>
          </a:xfrm>
          <a:prstGeom prst="rect">
            <a:avLst/>
          </a:prstGeom>
          <a:solidFill>
            <a:schemeClr val="bg1"/>
          </a:solidFill>
        </p:spPr>
        <p:txBody>
          <a:bodyPr wrap="square" lIns="0" tIns="0" rIns="0" bIns="0">
            <a:spAutoFit/>
          </a:bodyPr>
          <a:lstStyle/>
          <a:p>
            <a:r>
              <a:rPr lang="en-GB" sz="800" b="1" dirty="0" smtClean="0"/>
              <a:t>Concentration gradient</a:t>
            </a:r>
            <a:endParaRPr lang="en-GB" sz="800" b="1" dirty="0"/>
          </a:p>
        </p:txBody>
      </p:sp>
      <p:sp>
        <p:nvSpPr>
          <p:cNvPr id="16" name="Rectangle 15"/>
          <p:cNvSpPr/>
          <p:nvPr/>
        </p:nvSpPr>
        <p:spPr>
          <a:xfrm>
            <a:off x="6156175" y="1124744"/>
            <a:ext cx="2717970" cy="123111"/>
          </a:xfrm>
          <a:prstGeom prst="rect">
            <a:avLst/>
          </a:prstGeom>
          <a:solidFill>
            <a:schemeClr val="bg1"/>
          </a:solidFill>
        </p:spPr>
        <p:txBody>
          <a:bodyPr wrap="square" lIns="0" tIns="0" rIns="0" bIns="0">
            <a:spAutoFit/>
          </a:bodyPr>
          <a:lstStyle/>
          <a:p>
            <a:pPr>
              <a:tabLst>
                <a:tab pos="1341438" algn="l"/>
              </a:tabLst>
            </a:pPr>
            <a:r>
              <a:rPr lang="en-GB" sz="800" b="1" dirty="0" smtClean="0"/>
              <a:t>Dilute sugar solution	concentrated sugar solution</a:t>
            </a:r>
            <a:endParaRPr lang="en-GB" sz="800" b="1" dirty="0"/>
          </a:p>
        </p:txBody>
      </p:sp>
      <p:sp>
        <p:nvSpPr>
          <p:cNvPr id="17" name="TextBox 16">
            <a:hlinkClick r:id="rId5" action="ppaction://hlinksldjump"/>
          </p:cNvPr>
          <p:cNvSpPr txBox="1"/>
          <p:nvPr/>
        </p:nvSpPr>
        <p:spPr>
          <a:xfrm>
            <a:off x="5504909" y="4449886"/>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1455190469"/>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800" dirty="0" smtClean="0"/>
              <a:t>3.2 – Osmosis - Questions</a:t>
            </a:r>
            <a:endParaRPr lang="en-GB" sz="4800" b="1" dirty="0" smtClean="0"/>
          </a:p>
        </p:txBody>
      </p:sp>
      <p:sp>
        <p:nvSpPr>
          <p:cNvPr id="24" name="Rectangle 23"/>
          <p:cNvSpPr/>
          <p:nvPr/>
        </p:nvSpPr>
        <p:spPr>
          <a:xfrm>
            <a:off x="179512" y="1124744"/>
            <a:ext cx="8699936" cy="5517584"/>
          </a:xfrm>
          <a:prstGeom prst="rect">
            <a:avLst/>
          </a:prstGeom>
          <a:solidFill>
            <a:srgbClr val="F5FC9A"/>
          </a:solidFill>
          <a:ln w="57150">
            <a:solidFill>
              <a:srgbClr val="002060"/>
            </a:solidFill>
          </a:ln>
        </p:spPr>
        <p:txBody>
          <a:bodyPr wrap="square">
            <a:spAutoFit/>
          </a:bodyPr>
          <a:lstStyle/>
          <a:p>
            <a:pPr marL="896938" indent="-896938">
              <a:buClr>
                <a:srgbClr val="0070C0"/>
              </a:buClr>
              <a:tabLst>
                <a:tab pos="4300538" algn="l"/>
              </a:tabLst>
            </a:pPr>
            <a:r>
              <a:rPr lang="en-US" sz="3800" b="1" dirty="0"/>
              <a:t>3.4</a:t>
            </a:r>
            <a:r>
              <a:rPr lang="en-US" sz="3800" dirty="0"/>
              <a:t> </a:t>
            </a:r>
            <a:r>
              <a:rPr lang="en-US" sz="3800" dirty="0" smtClean="0"/>
              <a:t>	Which </a:t>
            </a:r>
            <a:r>
              <a:rPr lang="en-US" sz="3800" dirty="0"/>
              <a:t>is larger - a water molecule or a sugar molecule?</a:t>
            </a:r>
          </a:p>
          <a:p>
            <a:pPr marL="896938" indent="-896938">
              <a:buClr>
                <a:srgbClr val="0070C0"/>
              </a:buClr>
              <a:tabLst>
                <a:tab pos="4300538" algn="l"/>
              </a:tabLst>
            </a:pPr>
            <a:r>
              <a:rPr lang="en-US" sz="3800" b="1" dirty="0"/>
              <a:t>3.5</a:t>
            </a:r>
            <a:r>
              <a:rPr lang="en-US" sz="3800" dirty="0"/>
              <a:t> </a:t>
            </a:r>
            <a:r>
              <a:rPr lang="en-US" sz="3800" dirty="0" smtClean="0"/>
              <a:t>	What </a:t>
            </a:r>
            <a:r>
              <a:rPr lang="en-US" sz="3800" dirty="0"/>
              <a:t>is meant by a partially permeable membrane?</a:t>
            </a:r>
          </a:p>
          <a:p>
            <a:pPr marL="896938" indent="-896938">
              <a:buClr>
                <a:srgbClr val="0070C0"/>
              </a:buClr>
              <a:tabLst>
                <a:tab pos="4300538" algn="l"/>
              </a:tabLst>
            </a:pPr>
            <a:r>
              <a:rPr lang="en-US" sz="3800" b="1" dirty="0"/>
              <a:t>3.6</a:t>
            </a:r>
            <a:r>
              <a:rPr lang="en-US" sz="3800" dirty="0"/>
              <a:t> </a:t>
            </a:r>
            <a:r>
              <a:rPr lang="en-US" sz="3800" dirty="0" smtClean="0"/>
              <a:t>	Give </a:t>
            </a:r>
            <a:r>
              <a:rPr lang="en-US" sz="3800" dirty="0"/>
              <a:t>two examples of partially permeable membranes.</a:t>
            </a:r>
          </a:p>
          <a:p>
            <a:pPr marL="896938" indent="-896938">
              <a:buClr>
                <a:srgbClr val="0070C0"/>
              </a:buClr>
              <a:tabLst>
                <a:tab pos="4300538" algn="l"/>
              </a:tabLst>
            </a:pPr>
            <a:r>
              <a:rPr lang="en-US" sz="3800" b="1" dirty="0"/>
              <a:t>3.7</a:t>
            </a:r>
            <a:r>
              <a:rPr lang="en-US" sz="3800" dirty="0"/>
              <a:t> </a:t>
            </a:r>
            <a:r>
              <a:rPr lang="en-US" sz="3800" dirty="0" smtClean="0"/>
              <a:t>	How </a:t>
            </a:r>
            <a:r>
              <a:rPr lang="en-US" sz="3800" dirty="0"/>
              <a:t>would you describe a solution that has a high concentration of water molecules?</a:t>
            </a:r>
          </a:p>
        </p:txBody>
      </p:sp>
      <p:sp>
        <p:nvSpPr>
          <p:cNvPr id="26" name="TextBox 25">
            <a:hlinkClick r:id="rId3" action="ppaction://hlinkfile"/>
          </p:cNvPr>
          <p:cNvSpPr txBox="1"/>
          <p:nvPr/>
        </p:nvSpPr>
        <p:spPr>
          <a:xfrm>
            <a:off x="8244408" y="3678123"/>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31</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313845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31</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3.2 – Cell Membranes</a:t>
            </a:r>
            <a:endParaRPr lang="en-US" sz="4000" dirty="0"/>
          </a:p>
        </p:txBody>
      </p:sp>
      <p:sp>
        <p:nvSpPr>
          <p:cNvPr id="9" name="Rectangle 8"/>
          <p:cNvSpPr/>
          <p:nvPr/>
        </p:nvSpPr>
        <p:spPr>
          <a:xfrm>
            <a:off x="151880" y="1124744"/>
            <a:ext cx="8740600" cy="4939814"/>
          </a:xfrm>
          <a:prstGeom prst="rect">
            <a:avLst/>
          </a:prstGeom>
        </p:spPr>
        <p:txBody>
          <a:bodyPr wrap="square">
            <a:spAutoFit/>
          </a:bodyPr>
          <a:lstStyle/>
          <a:p>
            <a:pPr>
              <a:buClr>
                <a:srgbClr val="0070C0"/>
              </a:buClr>
              <a:buSzPct val="80000"/>
            </a:pPr>
            <a:r>
              <a:rPr lang="en-US" sz="2100" b="1" dirty="0">
                <a:solidFill>
                  <a:srgbClr val="C00000"/>
                </a:solidFill>
              </a:rPr>
              <a:t>Cell membranes</a:t>
            </a:r>
          </a:p>
          <a:p>
            <a:pPr marL="355600" indent="-355600">
              <a:buClr>
                <a:srgbClr val="0070C0"/>
              </a:buClr>
              <a:buSzPct val="80000"/>
              <a:buFont typeface="Wingdings 3" panose="05040102010807070707" pitchFamily="18" charset="2"/>
              <a:buChar char=""/>
            </a:pPr>
            <a:r>
              <a:rPr lang="en-US" sz="2100" dirty="0"/>
              <a:t>Cell membranes behave very much like Visking tubing. They let some substances pass through them, but not others. They are partially permeable membranes.</a:t>
            </a:r>
          </a:p>
          <a:p>
            <a:pPr marL="355600" indent="-355600">
              <a:buClr>
                <a:srgbClr val="0070C0"/>
              </a:buClr>
              <a:buSzPct val="80000"/>
              <a:buFont typeface="Wingdings 3" panose="05040102010807070707" pitchFamily="18" charset="2"/>
              <a:buChar char=""/>
            </a:pPr>
            <a:r>
              <a:rPr lang="en-US" sz="2100" dirty="0"/>
              <a:t>There is always cytoplasm on one side of any cell membrane. Cytoplasm is a solution of proteins and other substances in water. There is usually a solution on the other side of the membrane, too. Inside large animals, cells are surrounded by tissue fluid </a:t>
            </a:r>
            <a:r>
              <a:rPr lang="en-US" sz="2100" dirty="0" smtClean="0"/>
              <a:t>(next slide). </a:t>
            </a:r>
            <a:r>
              <a:rPr lang="en-US" sz="2100" dirty="0"/>
              <a:t>In the soil, the roots of plants are often surrounded by a film of water.</a:t>
            </a:r>
          </a:p>
          <a:p>
            <a:pPr marL="355600" indent="-355600">
              <a:buClr>
                <a:srgbClr val="0070C0"/>
              </a:buClr>
              <a:buSzPct val="80000"/>
              <a:buFont typeface="Wingdings 3" panose="05040102010807070707" pitchFamily="18" charset="2"/>
              <a:buChar char=""/>
            </a:pPr>
            <a:r>
              <a:rPr lang="en-US" sz="2100" dirty="0"/>
              <a:t>So, cell membranes often separate </a:t>
            </a:r>
            <a:r>
              <a:rPr lang="en-US" sz="2100" dirty="0" smtClean="0"/>
              <a:t/>
            </a:r>
            <a:br>
              <a:rPr lang="en-US" sz="2100" dirty="0" smtClean="0"/>
            </a:br>
            <a:r>
              <a:rPr lang="en-US" sz="2100" dirty="0" smtClean="0"/>
              <a:t>two </a:t>
            </a:r>
            <a:r>
              <a:rPr lang="en-US" sz="2100" dirty="0"/>
              <a:t>different solutions - the </a:t>
            </a:r>
            <a:r>
              <a:rPr lang="en-US" sz="2100" dirty="0" smtClean="0"/>
              <a:t/>
            </a:r>
            <a:br>
              <a:rPr lang="en-US" sz="2100" dirty="0" smtClean="0"/>
            </a:br>
            <a:r>
              <a:rPr lang="en-US" sz="2100" dirty="0" smtClean="0"/>
              <a:t>cytoplasm</a:t>
            </a:r>
            <a:r>
              <a:rPr lang="en-US" sz="2100" dirty="0"/>
              <a:t>, and the solution around </a:t>
            </a:r>
            <a:r>
              <a:rPr lang="en-US" sz="2100" dirty="0" smtClean="0"/>
              <a:t/>
            </a:r>
            <a:br>
              <a:rPr lang="en-US" sz="2100" dirty="0" smtClean="0"/>
            </a:br>
            <a:r>
              <a:rPr lang="en-US" sz="2100" dirty="0" smtClean="0"/>
              <a:t>the </a:t>
            </a:r>
            <a:r>
              <a:rPr lang="en-US" sz="2100" dirty="0"/>
              <a:t>cell. If the solutions are of </a:t>
            </a:r>
            <a:r>
              <a:rPr lang="en-US" sz="2100" dirty="0" smtClean="0"/>
              <a:t/>
            </a:r>
            <a:br>
              <a:rPr lang="en-US" sz="2100" dirty="0" smtClean="0"/>
            </a:br>
            <a:r>
              <a:rPr lang="en-US" sz="2100" dirty="0" smtClean="0"/>
              <a:t>different </a:t>
            </a:r>
            <a:r>
              <a:rPr lang="en-US" sz="2100" dirty="0"/>
              <a:t>concentrations, then </a:t>
            </a:r>
            <a:r>
              <a:rPr lang="en-US" sz="2100" dirty="0" smtClean="0"/>
              <a:t/>
            </a:r>
            <a:br>
              <a:rPr lang="en-US" sz="2100" dirty="0" smtClean="0"/>
            </a:br>
            <a:r>
              <a:rPr lang="en-US" sz="2100" dirty="0" smtClean="0"/>
              <a:t>osmosis </a:t>
            </a:r>
            <a:r>
              <a:rPr lang="en-US" sz="2100" dirty="0"/>
              <a:t>will occur.</a:t>
            </a:r>
          </a:p>
        </p:txBody>
      </p:sp>
      <p:pic>
        <p:nvPicPr>
          <p:cNvPr id="1026" name="Picture 2" descr="Image result for cell membra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860032" y="4077072"/>
            <a:ext cx="4013012" cy="259228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hlinkClick r:id="rId4" action="ppaction://hlinkfile"/>
          </p:cNvPr>
          <p:cNvSpPr txBox="1"/>
          <p:nvPr/>
        </p:nvSpPr>
        <p:spPr>
          <a:xfrm>
            <a:off x="1115616" y="6243785"/>
            <a:ext cx="2007281"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Cell Membrane</a:t>
            </a:r>
            <a:endParaRPr lang="en-GB" sz="2000" b="1" dirty="0"/>
          </a:p>
        </p:txBody>
      </p:sp>
      <p:sp>
        <p:nvSpPr>
          <p:cNvPr id="18" name="TextBox 17">
            <a:hlinkClick r:id="rId5" action="ppaction://hlinksldjump"/>
          </p:cNvPr>
          <p:cNvSpPr txBox="1"/>
          <p:nvPr/>
        </p:nvSpPr>
        <p:spPr>
          <a:xfrm>
            <a:off x="8182663" y="1844824"/>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3613016343"/>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9.5 </a:t>
            </a:r>
            <a:r>
              <a:rPr lang="en-US" sz="4000" dirty="0"/>
              <a:t>– </a:t>
            </a:r>
            <a:r>
              <a:rPr lang="en-US" sz="4000" dirty="0" smtClean="0"/>
              <a:t>Lymph and Tissue Fluid</a:t>
            </a:r>
            <a:endParaRPr lang="en-US" sz="4000" dirty="0"/>
          </a:p>
        </p:txBody>
      </p:sp>
      <p:sp>
        <p:nvSpPr>
          <p:cNvPr id="4" name="Round Same Side Corner Rectangle 3">
            <a:hlinkClick r:id="" action="ppaction://noaction"/>
          </p:cNvPr>
          <p:cNvSpPr/>
          <p:nvPr/>
        </p:nvSpPr>
        <p:spPr>
          <a:xfrm>
            <a:off x="6084168"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122</a:t>
            </a:r>
            <a:endParaRPr lang="en-GB" sz="12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b="5264"/>
          <a:stretch/>
        </p:blipFill>
        <p:spPr>
          <a:xfrm>
            <a:off x="251520" y="1124744"/>
            <a:ext cx="8640960" cy="5184576"/>
          </a:xfrm>
          <a:prstGeom prst="rect">
            <a:avLst/>
          </a:prstGeom>
        </p:spPr>
      </p:pic>
      <p:sp>
        <p:nvSpPr>
          <p:cNvPr id="8" name="Rectangle 7"/>
          <p:cNvSpPr/>
          <p:nvPr/>
        </p:nvSpPr>
        <p:spPr>
          <a:xfrm>
            <a:off x="251520" y="6335047"/>
            <a:ext cx="8640960" cy="334313"/>
          </a:xfrm>
          <a:prstGeom prst="rect">
            <a:avLst/>
          </a:prstGeom>
        </p:spPr>
        <p:txBody>
          <a:bodyPr wrap="square" lIns="36000" tIns="36000" rIns="36000" bIns="36000">
            <a:spAutoFit/>
          </a:bodyPr>
          <a:lstStyle/>
          <a:p>
            <a:pPr>
              <a:buClr>
                <a:srgbClr val="C00000"/>
              </a:buClr>
            </a:pPr>
            <a:r>
              <a:rPr lang="en-US" sz="1700" b="1" dirty="0"/>
              <a:t>Figure </a:t>
            </a:r>
            <a:r>
              <a:rPr lang="en-US" sz="1700" b="1" dirty="0" smtClean="0"/>
              <a:t>9.27 – </a:t>
            </a:r>
            <a:r>
              <a:rPr lang="en-US" sz="1700" dirty="0" smtClean="0"/>
              <a:t>Part of a Capillary Network to show how tissue fluid and lymph are formed</a:t>
            </a:r>
            <a:endParaRPr lang="en-GB" sz="1700" dirty="0"/>
          </a:p>
        </p:txBody>
      </p:sp>
      <p:sp>
        <p:nvSpPr>
          <p:cNvPr id="6" name="TextBox 5">
            <a:hlinkClick r:id="rId4" action="ppaction://hlinksldjump"/>
          </p:cNvPr>
          <p:cNvSpPr txBox="1"/>
          <p:nvPr/>
        </p:nvSpPr>
        <p:spPr>
          <a:xfrm>
            <a:off x="8182663" y="1556792"/>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3795933173"/>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3.2 – Cell Membrane</a:t>
            </a:r>
            <a:endParaRPr lang="en-US" sz="4000" dirty="0"/>
          </a:p>
        </p:txBody>
      </p:sp>
      <p:sp>
        <p:nvSpPr>
          <p:cNvPr id="2" name="Rounded Rectangle 1"/>
          <p:cNvSpPr/>
          <p:nvPr/>
        </p:nvSpPr>
        <p:spPr>
          <a:xfrm>
            <a:off x="179512" y="1124744"/>
            <a:ext cx="8712968" cy="5527334"/>
          </a:xfrm>
          <a:prstGeom prst="roundRect">
            <a:avLst>
              <a:gd name="adj" fmla="val 5002"/>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740" b="1" dirty="0" smtClean="0">
                <a:solidFill>
                  <a:srgbClr val="C00000"/>
                </a:solidFill>
                <a:latin typeface="Arial" panose="020B0604020202020204" pitchFamily="34" charset="0"/>
                <a:cs typeface="Arial" panose="020B0604020202020204" pitchFamily="34" charset="0"/>
              </a:rPr>
              <a:t>Activity 3.3 </a:t>
            </a:r>
            <a:endParaRPr lang="en-GB" sz="1740" b="1" dirty="0">
              <a:solidFill>
                <a:srgbClr val="C00000"/>
              </a:solidFill>
              <a:latin typeface="Arial" panose="020B0604020202020204" pitchFamily="34" charset="0"/>
              <a:cs typeface="Arial" panose="020B0604020202020204" pitchFamily="34" charset="0"/>
            </a:endParaRPr>
          </a:p>
          <a:p>
            <a:r>
              <a:rPr lang="en-US" sz="1740" b="1" dirty="0">
                <a:solidFill>
                  <a:schemeClr val="tx1"/>
                </a:solidFill>
                <a:latin typeface="Arial" panose="020B0604020202020204" pitchFamily="34" charset="0"/>
                <a:cs typeface="Arial" panose="020B0604020202020204" pitchFamily="34" charset="0"/>
              </a:rPr>
              <a:t>Diffusion of substances through a membrane Skills</a:t>
            </a:r>
          </a:p>
          <a:p>
            <a:r>
              <a:rPr lang="en-US" sz="1740" b="1" dirty="0">
                <a:solidFill>
                  <a:schemeClr val="tx1"/>
                </a:solidFill>
                <a:latin typeface="Arial" panose="020B0604020202020204" pitchFamily="34" charset="0"/>
                <a:cs typeface="Arial" panose="020B0604020202020204" pitchFamily="34" charset="0"/>
              </a:rPr>
              <a:t>A03.1 Using techniques, apparatus and </a:t>
            </a:r>
            <a:r>
              <a:rPr lang="en-US" sz="1740" b="1" dirty="0" smtClean="0">
                <a:solidFill>
                  <a:schemeClr val="tx1"/>
                </a:solidFill>
                <a:latin typeface="Arial" panose="020B0604020202020204" pitchFamily="34" charset="0"/>
                <a:cs typeface="Arial" panose="020B0604020202020204" pitchFamily="34" charset="0"/>
              </a:rPr>
              <a:t>materials - A03.3 </a:t>
            </a:r>
            <a:r>
              <a:rPr lang="en-US" sz="1740" b="1" dirty="0">
                <a:solidFill>
                  <a:schemeClr val="tx1"/>
                </a:solidFill>
                <a:latin typeface="Arial" panose="020B0604020202020204" pitchFamily="34" charset="0"/>
                <a:cs typeface="Arial" panose="020B0604020202020204" pitchFamily="34" charset="0"/>
              </a:rPr>
              <a:t>Observing, measuring and </a:t>
            </a:r>
            <a:r>
              <a:rPr lang="en-US" sz="1740" b="1" dirty="0" smtClean="0">
                <a:solidFill>
                  <a:schemeClr val="tx1"/>
                </a:solidFill>
                <a:latin typeface="Arial" panose="020B0604020202020204" pitchFamily="34" charset="0"/>
                <a:cs typeface="Arial" panose="020B0604020202020204" pitchFamily="34" charset="0"/>
              </a:rPr>
              <a:t>recording - A03.4 </a:t>
            </a:r>
            <a:r>
              <a:rPr lang="en-US" sz="1740" b="1" dirty="0">
                <a:solidFill>
                  <a:schemeClr val="tx1"/>
                </a:solidFill>
                <a:latin typeface="Arial" panose="020B0604020202020204" pitchFamily="34" charset="0"/>
                <a:cs typeface="Arial" panose="020B0604020202020204" pitchFamily="34" charset="0"/>
              </a:rPr>
              <a:t>Interpreting and evaluating observations and data</a:t>
            </a:r>
          </a:p>
          <a:p>
            <a:r>
              <a:rPr lang="en-US" sz="1740" dirty="0">
                <a:solidFill>
                  <a:schemeClr val="tx1"/>
                </a:solidFill>
                <a:latin typeface="Arial" panose="020B0604020202020204" pitchFamily="34" charset="0"/>
                <a:cs typeface="Arial" panose="020B0604020202020204" pitchFamily="34" charset="0"/>
              </a:rPr>
              <a:t>You are going to investigate diffusion of two different substances dissolved in water (solutes). When a substance is dissolved, its particles are free to move around.</a:t>
            </a:r>
          </a:p>
          <a:p>
            <a:r>
              <a:rPr lang="en-US" sz="1740" dirty="0">
                <a:solidFill>
                  <a:schemeClr val="tx1"/>
                </a:solidFill>
                <a:latin typeface="Arial" panose="020B0604020202020204" pitchFamily="34" charset="0"/>
                <a:cs typeface="Arial" panose="020B0604020202020204" pitchFamily="34" charset="0"/>
              </a:rPr>
              <a:t>In this investigation, you will use starch solution and iodine solution. The solutions will be separated by a membrane made out of Visking tubing. Visking tubing has microscopic holes in it. The holes are big enough to let water molecules and iodine molecules through, but not starch molecules, which are bigger than the holes.</a:t>
            </a:r>
          </a:p>
          <a:p>
            <a:pPr marL="342900" indent="-342900">
              <a:buFont typeface="+mj-lt"/>
              <a:buAutoNum type="arabicPeriod"/>
            </a:pPr>
            <a:r>
              <a:rPr lang="en-US" sz="1740" dirty="0" smtClean="0">
                <a:solidFill>
                  <a:schemeClr val="tx1"/>
                </a:solidFill>
                <a:latin typeface="Arial" panose="020B0604020202020204" pitchFamily="34" charset="0"/>
                <a:cs typeface="Arial" panose="020B0604020202020204" pitchFamily="34" charset="0"/>
              </a:rPr>
              <a:t>Collect </a:t>
            </a:r>
            <a:r>
              <a:rPr lang="en-US" sz="1740" dirty="0">
                <a:solidFill>
                  <a:schemeClr val="tx1"/>
                </a:solidFill>
                <a:latin typeface="Arial" panose="020B0604020202020204" pitchFamily="34" charset="0"/>
                <a:cs typeface="Arial" panose="020B0604020202020204" pitchFamily="34" charset="0"/>
              </a:rPr>
              <a:t>a piece of Visking tubing. Moisten it and rub it until it opens.</a:t>
            </a:r>
          </a:p>
          <a:p>
            <a:pPr marL="342900" indent="-342900">
              <a:buFont typeface="+mj-lt"/>
              <a:buAutoNum type="arabicPeriod"/>
            </a:pPr>
            <a:r>
              <a:rPr lang="en-US" sz="1740" dirty="0" smtClean="0">
                <a:solidFill>
                  <a:schemeClr val="tx1"/>
                </a:solidFill>
                <a:latin typeface="Arial" panose="020B0604020202020204" pitchFamily="34" charset="0"/>
                <a:cs typeface="Arial" panose="020B0604020202020204" pitchFamily="34" charset="0"/>
              </a:rPr>
              <a:t>Tie </a:t>
            </a:r>
            <a:r>
              <a:rPr lang="en-US" sz="1740" dirty="0">
                <a:solidFill>
                  <a:schemeClr val="tx1"/>
                </a:solidFill>
                <a:latin typeface="Arial" panose="020B0604020202020204" pitchFamily="34" charset="0"/>
                <a:cs typeface="Arial" panose="020B0604020202020204" pitchFamily="34" charset="0"/>
              </a:rPr>
              <a:t>a knot in one end of the tubing.</a:t>
            </a:r>
          </a:p>
          <a:p>
            <a:pPr marL="342900" indent="-342900">
              <a:buFont typeface="+mj-lt"/>
              <a:buAutoNum type="arabicPeriod"/>
            </a:pPr>
            <a:r>
              <a:rPr lang="en-US" sz="1740" dirty="0" smtClean="0">
                <a:solidFill>
                  <a:schemeClr val="tx1"/>
                </a:solidFill>
                <a:latin typeface="Arial" panose="020B0604020202020204" pitchFamily="34" charset="0"/>
                <a:cs typeface="Arial" panose="020B0604020202020204" pitchFamily="34" charset="0"/>
              </a:rPr>
              <a:t>Using </a:t>
            </a:r>
            <a:r>
              <a:rPr lang="en-US" sz="1740" dirty="0">
                <a:solidFill>
                  <a:schemeClr val="tx1"/>
                </a:solidFill>
                <a:latin typeface="Arial" panose="020B0604020202020204" pitchFamily="34" charset="0"/>
                <a:cs typeface="Arial" panose="020B0604020202020204" pitchFamily="34" charset="0"/>
              </a:rPr>
              <a:t>a pipette, carefully fill the tubing with some starch solution.</a:t>
            </a:r>
          </a:p>
          <a:p>
            <a:pPr marL="342900" indent="-342900">
              <a:buFont typeface="+mj-lt"/>
              <a:buAutoNum type="arabicPeriod"/>
            </a:pPr>
            <a:r>
              <a:rPr lang="en-US" sz="1740" dirty="0" smtClean="0">
                <a:solidFill>
                  <a:schemeClr val="tx1"/>
                </a:solidFill>
                <a:latin typeface="Arial" panose="020B0604020202020204" pitchFamily="34" charset="0"/>
                <a:cs typeface="Arial" panose="020B0604020202020204" pitchFamily="34" charset="0"/>
              </a:rPr>
              <a:t>Tie </a:t>
            </a:r>
            <a:r>
              <a:rPr lang="en-US" sz="1740" dirty="0">
                <a:solidFill>
                  <a:schemeClr val="tx1"/>
                </a:solidFill>
                <a:latin typeface="Arial" panose="020B0604020202020204" pitchFamily="34" charset="0"/>
                <a:cs typeface="Arial" panose="020B0604020202020204" pitchFamily="34" charset="0"/>
              </a:rPr>
              <a:t>the top of the tubing very tightly, using thread.</a:t>
            </a:r>
          </a:p>
          <a:p>
            <a:pPr marL="342900" indent="-342900">
              <a:buFont typeface="+mj-lt"/>
              <a:buAutoNum type="arabicPeriod"/>
            </a:pPr>
            <a:r>
              <a:rPr lang="en-US" sz="1740" dirty="0" smtClean="0">
                <a:solidFill>
                  <a:schemeClr val="tx1"/>
                </a:solidFill>
                <a:latin typeface="Arial" panose="020B0604020202020204" pitchFamily="34" charset="0"/>
                <a:cs typeface="Arial" panose="020B0604020202020204" pitchFamily="34" charset="0"/>
              </a:rPr>
              <a:t>Rinse </a:t>
            </a:r>
            <a:r>
              <a:rPr lang="en-US" sz="1740" dirty="0">
                <a:solidFill>
                  <a:schemeClr val="tx1"/>
                </a:solidFill>
                <a:latin typeface="Arial" panose="020B0604020202020204" pitchFamily="34" charset="0"/>
                <a:cs typeface="Arial" panose="020B0604020202020204" pitchFamily="34" charset="0"/>
              </a:rPr>
              <a:t>the tubing in water, just in case you got any starch </a:t>
            </a:r>
            <a:r>
              <a:rPr lang="en-US" sz="1740" dirty="0" smtClean="0">
                <a:solidFill>
                  <a:schemeClr val="tx1"/>
                </a:solidFill>
                <a:latin typeface="Arial" panose="020B0604020202020204" pitchFamily="34" charset="0"/>
                <a:cs typeface="Arial" panose="020B0604020202020204" pitchFamily="34" charset="0"/>
              </a:rPr>
              <a:t/>
            </a:r>
            <a:br>
              <a:rPr lang="en-US" sz="1740" dirty="0" smtClean="0">
                <a:solidFill>
                  <a:schemeClr val="tx1"/>
                </a:solidFill>
                <a:latin typeface="Arial" panose="020B0604020202020204" pitchFamily="34" charset="0"/>
                <a:cs typeface="Arial" panose="020B0604020202020204" pitchFamily="34" charset="0"/>
              </a:rPr>
            </a:br>
            <a:r>
              <a:rPr lang="en-US" sz="1740" dirty="0" smtClean="0">
                <a:solidFill>
                  <a:schemeClr val="tx1"/>
                </a:solidFill>
                <a:latin typeface="Arial" panose="020B0604020202020204" pitchFamily="34" charset="0"/>
                <a:cs typeface="Arial" panose="020B0604020202020204" pitchFamily="34" charset="0"/>
              </a:rPr>
              <a:t>on </a:t>
            </a:r>
            <a:r>
              <a:rPr lang="en-US" sz="1740" dirty="0">
                <a:solidFill>
                  <a:schemeClr val="tx1"/>
                </a:solidFill>
                <a:latin typeface="Arial" panose="020B0604020202020204" pitchFamily="34" charset="0"/>
                <a:cs typeface="Arial" panose="020B0604020202020204" pitchFamily="34" charset="0"/>
              </a:rPr>
              <a:t>the outside of it.</a:t>
            </a:r>
          </a:p>
          <a:p>
            <a:pPr marL="342900" indent="-342900">
              <a:buFont typeface="+mj-lt"/>
              <a:buAutoNum type="arabicPeriod"/>
            </a:pPr>
            <a:r>
              <a:rPr lang="en-US" sz="1740" dirty="0" smtClean="0">
                <a:solidFill>
                  <a:schemeClr val="tx1"/>
                </a:solidFill>
                <a:latin typeface="Arial" panose="020B0604020202020204" pitchFamily="34" charset="0"/>
                <a:cs typeface="Arial" panose="020B0604020202020204" pitchFamily="34" charset="0"/>
              </a:rPr>
              <a:t>Put </a:t>
            </a:r>
            <a:r>
              <a:rPr lang="en-US" sz="1740" dirty="0">
                <a:solidFill>
                  <a:schemeClr val="tx1"/>
                </a:solidFill>
                <a:latin typeface="Arial" panose="020B0604020202020204" pitchFamily="34" charset="0"/>
                <a:cs typeface="Arial" panose="020B0604020202020204" pitchFamily="34" charset="0"/>
              </a:rPr>
              <a:t>some iodine solution into a beaker.</a:t>
            </a:r>
          </a:p>
          <a:p>
            <a:pPr marL="342900" indent="-342900">
              <a:buFont typeface="+mj-lt"/>
              <a:buAutoNum type="arabicPeriod"/>
            </a:pPr>
            <a:r>
              <a:rPr lang="en-US" sz="1740" dirty="0" smtClean="0">
                <a:solidFill>
                  <a:schemeClr val="tx1"/>
                </a:solidFill>
                <a:latin typeface="Arial" panose="020B0604020202020204" pitchFamily="34" charset="0"/>
                <a:cs typeface="Arial" panose="020B0604020202020204" pitchFamily="34" charset="0"/>
              </a:rPr>
              <a:t>Gently </a:t>
            </a:r>
            <a:r>
              <a:rPr lang="en-US" sz="1740" dirty="0">
                <a:solidFill>
                  <a:schemeClr val="tx1"/>
                </a:solidFill>
                <a:latin typeface="Arial" panose="020B0604020202020204" pitchFamily="34" charset="0"/>
                <a:cs typeface="Arial" panose="020B0604020202020204" pitchFamily="34" charset="0"/>
              </a:rPr>
              <a:t>put the Visking tubing into the iodine solution, so </a:t>
            </a:r>
            <a:r>
              <a:rPr lang="en-US" sz="1740" dirty="0" smtClean="0">
                <a:solidFill>
                  <a:schemeClr val="tx1"/>
                </a:solidFill>
                <a:latin typeface="Arial" panose="020B0604020202020204" pitchFamily="34" charset="0"/>
                <a:cs typeface="Arial" panose="020B0604020202020204" pitchFamily="34" charset="0"/>
              </a:rPr>
              <a:t/>
            </a:r>
            <a:br>
              <a:rPr lang="en-US" sz="1740" dirty="0" smtClean="0">
                <a:solidFill>
                  <a:schemeClr val="tx1"/>
                </a:solidFill>
                <a:latin typeface="Arial" panose="020B0604020202020204" pitchFamily="34" charset="0"/>
                <a:cs typeface="Arial" panose="020B0604020202020204" pitchFamily="34" charset="0"/>
              </a:rPr>
            </a:br>
            <a:r>
              <a:rPr lang="en-US" sz="1740" dirty="0" smtClean="0">
                <a:solidFill>
                  <a:schemeClr val="tx1"/>
                </a:solidFill>
                <a:latin typeface="Arial" panose="020B0604020202020204" pitchFamily="34" charset="0"/>
                <a:cs typeface="Arial" panose="020B0604020202020204" pitchFamily="34" charset="0"/>
              </a:rPr>
              <a:t>that </a:t>
            </a:r>
            <a:r>
              <a:rPr lang="en-US" sz="1740" dirty="0">
                <a:solidFill>
                  <a:schemeClr val="tx1"/>
                </a:solidFill>
                <a:latin typeface="Arial" panose="020B0604020202020204" pitchFamily="34" charset="0"/>
                <a:cs typeface="Arial" panose="020B0604020202020204" pitchFamily="34" charset="0"/>
              </a:rPr>
              <a:t>it is completely covered, as shown in the diagram.</a:t>
            </a:r>
          </a:p>
          <a:p>
            <a:pPr marL="342900" indent="-342900">
              <a:buFont typeface="+mj-lt"/>
              <a:buAutoNum type="arabicPeriod"/>
            </a:pPr>
            <a:r>
              <a:rPr lang="en-US" sz="1740" dirty="0" smtClean="0">
                <a:solidFill>
                  <a:schemeClr val="tx1"/>
                </a:solidFill>
                <a:latin typeface="Arial" panose="020B0604020202020204" pitchFamily="34" charset="0"/>
                <a:cs typeface="Arial" panose="020B0604020202020204" pitchFamily="34" charset="0"/>
              </a:rPr>
              <a:t>Leave </a:t>
            </a:r>
            <a:r>
              <a:rPr lang="en-US" sz="1740" dirty="0">
                <a:solidFill>
                  <a:schemeClr val="tx1"/>
                </a:solidFill>
                <a:latin typeface="Arial" panose="020B0604020202020204" pitchFamily="34" charset="0"/>
                <a:cs typeface="Arial" panose="020B0604020202020204" pitchFamily="34" charset="0"/>
              </a:rPr>
              <a:t>the apparatus for about 10 minutes.</a:t>
            </a:r>
            <a:endParaRPr lang="en-GB" sz="1740" dirty="0">
              <a:solidFill>
                <a:schemeClr val="tx1"/>
              </a:solidFill>
              <a:latin typeface="Arial" panose="020B0604020202020204" pitchFamily="34" charset="0"/>
              <a:cs typeface="Arial" panose="020B0604020202020204" pitchFamily="34" charset="0"/>
            </a:endParaRPr>
          </a:p>
        </p:txBody>
      </p:sp>
      <p:sp>
        <p:nvSpPr>
          <p:cNvPr id="8" name="TextBox 7">
            <a:hlinkClick r:id="rId3" action="ppaction://hlinkfile"/>
          </p:cNvPr>
          <p:cNvSpPr txBox="1"/>
          <p:nvPr/>
        </p:nvSpPr>
        <p:spPr>
          <a:xfrm>
            <a:off x="8331108" y="3984414"/>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pic>
        <p:nvPicPr>
          <p:cNvPr id="6" name="Picture 5"/>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a:stretch/>
        </p:blipFill>
        <p:spPr>
          <a:xfrm>
            <a:off x="6444208" y="4905459"/>
            <a:ext cx="2418130" cy="1691893"/>
          </a:xfrm>
          <a:prstGeom prst="rect">
            <a:avLst/>
          </a:prstGeom>
        </p:spPr>
      </p:pic>
    </p:spTree>
    <p:extLst>
      <p:ext uri="{BB962C8B-B14F-4D97-AF65-F5344CB8AC3E}">
        <p14:creationId xmlns:p14="http://schemas.microsoft.com/office/powerpoint/2010/main" val="600401551"/>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3.2 – Cell Membrane</a:t>
            </a:r>
            <a:endParaRPr lang="en-US" sz="4000" dirty="0"/>
          </a:p>
        </p:txBody>
      </p:sp>
      <p:sp>
        <p:nvSpPr>
          <p:cNvPr id="2" name="Rounded Rectangle 1"/>
          <p:cNvSpPr/>
          <p:nvPr/>
        </p:nvSpPr>
        <p:spPr>
          <a:xfrm>
            <a:off x="179512" y="1124744"/>
            <a:ext cx="8712968" cy="5527334"/>
          </a:xfrm>
          <a:prstGeom prst="roundRect">
            <a:avLst>
              <a:gd name="adj" fmla="val 5002"/>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smtClean="0">
                <a:solidFill>
                  <a:srgbClr val="C00000"/>
                </a:solidFill>
                <a:latin typeface="Arial" panose="020B0604020202020204" pitchFamily="34" charset="0"/>
                <a:cs typeface="Arial" panose="020B0604020202020204" pitchFamily="34" charset="0"/>
              </a:rPr>
              <a:t>Activity 3.3 </a:t>
            </a:r>
            <a:endParaRPr lang="en-GB" b="1" dirty="0">
              <a:solidFill>
                <a:srgbClr val="C00000"/>
              </a:solidFill>
              <a:latin typeface="Arial" panose="020B0604020202020204" pitchFamily="34" charset="0"/>
              <a:cs typeface="Arial" panose="020B0604020202020204" pitchFamily="34" charset="0"/>
            </a:endParaRPr>
          </a:p>
          <a:p>
            <a:r>
              <a:rPr lang="en-US" b="1" dirty="0">
                <a:solidFill>
                  <a:schemeClr val="tx1"/>
                </a:solidFill>
                <a:latin typeface="Arial" panose="020B0604020202020204" pitchFamily="34" charset="0"/>
                <a:cs typeface="Arial" panose="020B0604020202020204" pitchFamily="34" charset="0"/>
              </a:rPr>
              <a:t>Questions ...</a:t>
            </a:r>
          </a:p>
          <a:p>
            <a:pPr marL="449263" indent="-449263"/>
            <a:r>
              <a:rPr lang="en-US" b="1" dirty="0">
                <a:solidFill>
                  <a:schemeClr val="tx1"/>
                </a:solidFill>
                <a:latin typeface="Arial" panose="020B0604020202020204" pitchFamily="34" charset="0"/>
                <a:cs typeface="Arial" panose="020B0604020202020204" pitchFamily="34" charset="0"/>
              </a:rPr>
              <a:t>A1</a:t>
            </a:r>
            <a:r>
              <a:rPr lang="en-US" dirty="0">
                <a:solidFill>
                  <a:schemeClr val="tx1"/>
                </a:solidFill>
                <a:latin typeface="Arial" panose="020B0604020202020204" pitchFamily="34" charset="0"/>
                <a:cs typeface="Arial" panose="020B0604020202020204" pitchFamily="34" charset="0"/>
              </a:rPr>
              <a:t> </a:t>
            </a:r>
            <a:r>
              <a:rPr lang="en-US" dirty="0" smtClean="0">
                <a:solidFill>
                  <a:schemeClr val="tx1"/>
                </a:solidFill>
                <a:latin typeface="Arial" panose="020B0604020202020204" pitchFamily="34" charset="0"/>
                <a:cs typeface="Arial" panose="020B0604020202020204" pitchFamily="34" charset="0"/>
              </a:rPr>
              <a:t>	What </a:t>
            </a:r>
            <a:r>
              <a:rPr lang="en-US" dirty="0">
                <a:solidFill>
                  <a:schemeClr val="tx1"/>
                </a:solidFill>
                <a:latin typeface="Arial" panose="020B0604020202020204" pitchFamily="34" charset="0"/>
                <a:cs typeface="Arial" panose="020B0604020202020204" pitchFamily="34" charset="0"/>
              </a:rPr>
              <a:t>colour were the liquids inside and outside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the tubing </a:t>
            </a:r>
            <a:r>
              <a:rPr lang="en-US" dirty="0">
                <a:solidFill>
                  <a:schemeClr val="tx1"/>
                </a:solidFill>
                <a:latin typeface="Arial" panose="020B0604020202020204" pitchFamily="34" charset="0"/>
                <a:cs typeface="Arial" panose="020B0604020202020204" pitchFamily="34" charset="0"/>
              </a:rPr>
              <a:t>at the start of the experiment?</a:t>
            </a:r>
          </a:p>
          <a:p>
            <a:pPr marL="449263" indent="-449263"/>
            <a:r>
              <a:rPr lang="en-US" b="1" dirty="0">
                <a:solidFill>
                  <a:schemeClr val="tx1"/>
                </a:solidFill>
                <a:latin typeface="Arial" panose="020B0604020202020204" pitchFamily="34" charset="0"/>
                <a:cs typeface="Arial" panose="020B0604020202020204" pitchFamily="34" charset="0"/>
              </a:rPr>
              <a:t>A2</a:t>
            </a:r>
            <a:r>
              <a:rPr lang="en-US" dirty="0">
                <a:solidFill>
                  <a:schemeClr val="tx1"/>
                </a:solidFill>
                <a:latin typeface="Arial" panose="020B0604020202020204" pitchFamily="34" charset="0"/>
                <a:cs typeface="Arial" panose="020B0604020202020204" pitchFamily="34" charset="0"/>
              </a:rPr>
              <a:t> </a:t>
            </a:r>
            <a:r>
              <a:rPr lang="en-US" dirty="0" smtClean="0">
                <a:solidFill>
                  <a:schemeClr val="tx1"/>
                </a:solidFill>
                <a:latin typeface="Arial" panose="020B0604020202020204" pitchFamily="34" charset="0"/>
                <a:cs typeface="Arial" panose="020B0604020202020204" pitchFamily="34" charset="0"/>
              </a:rPr>
              <a:t>	What </a:t>
            </a:r>
            <a:r>
              <a:rPr lang="en-US" dirty="0">
                <a:solidFill>
                  <a:schemeClr val="tx1"/>
                </a:solidFill>
                <a:latin typeface="Arial" panose="020B0604020202020204" pitchFamily="34" charset="0"/>
                <a:cs typeface="Arial" panose="020B0604020202020204" pitchFamily="34" charset="0"/>
              </a:rPr>
              <a:t>colour were the liquids inside and outside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the tubing </a:t>
            </a:r>
            <a:r>
              <a:rPr lang="en-US" dirty="0">
                <a:solidFill>
                  <a:schemeClr val="tx1"/>
                </a:solidFill>
                <a:latin typeface="Arial" panose="020B0604020202020204" pitchFamily="34" charset="0"/>
                <a:cs typeface="Arial" panose="020B0604020202020204" pitchFamily="34" charset="0"/>
              </a:rPr>
              <a:t>at the end of the investigation?</a:t>
            </a:r>
          </a:p>
          <a:p>
            <a:pPr marL="449263" indent="-449263"/>
            <a:r>
              <a:rPr lang="en-US" b="1" dirty="0">
                <a:solidFill>
                  <a:schemeClr val="tx1"/>
                </a:solidFill>
                <a:latin typeface="Arial" panose="020B0604020202020204" pitchFamily="34" charset="0"/>
                <a:cs typeface="Arial" panose="020B0604020202020204" pitchFamily="34" charset="0"/>
              </a:rPr>
              <a:t>A3</a:t>
            </a:r>
            <a:r>
              <a:rPr lang="en-US" dirty="0">
                <a:solidFill>
                  <a:schemeClr val="tx1"/>
                </a:solidFill>
                <a:latin typeface="Arial" panose="020B0604020202020204" pitchFamily="34" charset="0"/>
                <a:cs typeface="Arial" panose="020B0604020202020204" pitchFamily="34" charset="0"/>
              </a:rPr>
              <a:t> </a:t>
            </a:r>
            <a:r>
              <a:rPr lang="en-US" dirty="0" smtClean="0">
                <a:solidFill>
                  <a:schemeClr val="tx1"/>
                </a:solidFill>
                <a:latin typeface="Arial" panose="020B0604020202020204" pitchFamily="34" charset="0"/>
                <a:cs typeface="Arial" panose="020B0604020202020204" pitchFamily="34" charset="0"/>
              </a:rPr>
              <a:t>	When </a:t>
            </a:r>
            <a:r>
              <a:rPr lang="en-US" dirty="0">
                <a:solidFill>
                  <a:schemeClr val="tx1"/>
                </a:solidFill>
                <a:latin typeface="Arial" panose="020B0604020202020204" pitchFamily="34" charset="0"/>
                <a:cs typeface="Arial" panose="020B0604020202020204" pitchFamily="34" charset="0"/>
              </a:rPr>
              <a:t>starch and iodine mix, a blue-black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colour is </a:t>
            </a:r>
            <a:r>
              <a:rPr lang="en-US" dirty="0">
                <a:solidFill>
                  <a:schemeClr val="tx1"/>
                </a:solidFill>
                <a:latin typeface="Arial" panose="020B0604020202020204" pitchFamily="34" charset="0"/>
                <a:cs typeface="Arial" panose="020B0604020202020204" pitchFamily="34" charset="0"/>
              </a:rPr>
              <a:t>produced. Where did the starch and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iodine </a:t>
            </a:r>
            <a:r>
              <a:rPr lang="en-US" dirty="0">
                <a:solidFill>
                  <a:schemeClr val="tx1"/>
                </a:solidFill>
                <a:latin typeface="Arial" panose="020B0604020202020204" pitchFamily="34" charset="0"/>
                <a:cs typeface="Arial" panose="020B0604020202020204" pitchFamily="34" charset="0"/>
              </a:rPr>
              <a:t>mix in your experiment?</a:t>
            </a:r>
          </a:p>
          <a:p>
            <a:pPr marL="449263" indent="-449263"/>
            <a:r>
              <a:rPr lang="en-US" b="1" dirty="0">
                <a:solidFill>
                  <a:schemeClr val="tx1"/>
                </a:solidFill>
                <a:latin typeface="Arial" panose="020B0604020202020204" pitchFamily="34" charset="0"/>
                <a:cs typeface="Arial" panose="020B0604020202020204" pitchFamily="34" charset="0"/>
              </a:rPr>
              <a:t>A4</a:t>
            </a:r>
            <a:r>
              <a:rPr lang="en-US" dirty="0">
                <a:solidFill>
                  <a:schemeClr val="tx1"/>
                </a:solidFill>
                <a:latin typeface="Arial" panose="020B0604020202020204" pitchFamily="34" charset="0"/>
                <a:cs typeface="Arial" panose="020B0604020202020204" pitchFamily="34" charset="0"/>
              </a:rPr>
              <a:t> </a:t>
            </a:r>
            <a:r>
              <a:rPr lang="en-US" dirty="0" smtClean="0">
                <a:solidFill>
                  <a:schemeClr val="tx1"/>
                </a:solidFill>
                <a:latin typeface="Arial" panose="020B0604020202020204" pitchFamily="34" charset="0"/>
                <a:cs typeface="Arial" panose="020B0604020202020204" pitchFamily="34" charset="0"/>
              </a:rPr>
              <a:t>	Did </a:t>
            </a:r>
            <a:r>
              <a:rPr lang="en-US" dirty="0">
                <a:solidFill>
                  <a:schemeClr val="tx1"/>
                </a:solidFill>
                <a:latin typeface="Arial" panose="020B0604020202020204" pitchFamily="34" charset="0"/>
                <a:cs typeface="Arial" panose="020B0604020202020204" pitchFamily="34" charset="0"/>
              </a:rPr>
              <a:t>either the starch particles or the iodine particles diffuse through the Visking tubing? How can you tell?</a:t>
            </a:r>
          </a:p>
          <a:p>
            <a:pPr marL="449263" indent="-449263"/>
            <a:r>
              <a:rPr lang="en-US" b="1" dirty="0">
                <a:solidFill>
                  <a:schemeClr val="tx1"/>
                </a:solidFill>
                <a:latin typeface="Arial" panose="020B0604020202020204" pitchFamily="34" charset="0"/>
                <a:cs typeface="Arial" panose="020B0604020202020204" pitchFamily="34" charset="0"/>
              </a:rPr>
              <a:t>A5</a:t>
            </a:r>
            <a:r>
              <a:rPr lang="en-US" dirty="0">
                <a:solidFill>
                  <a:schemeClr val="tx1"/>
                </a:solidFill>
                <a:latin typeface="Arial" panose="020B0604020202020204" pitchFamily="34" charset="0"/>
                <a:cs typeface="Arial" panose="020B0604020202020204" pitchFamily="34" charset="0"/>
              </a:rPr>
              <a:t> </a:t>
            </a:r>
            <a:r>
              <a:rPr lang="en-US" dirty="0" smtClean="0">
                <a:solidFill>
                  <a:schemeClr val="tx1"/>
                </a:solidFill>
                <a:latin typeface="Arial" panose="020B0604020202020204" pitchFamily="34" charset="0"/>
                <a:cs typeface="Arial" panose="020B0604020202020204" pitchFamily="34" charset="0"/>
              </a:rPr>
              <a:t>	Copy </a:t>
            </a:r>
            <a:r>
              <a:rPr lang="en-US" dirty="0">
                <a:solidFill>
                  <a:schemeClr val="tx1"/>
                </a:solidFill>
                <a:latin typeface="Arial" panose="020B0604020202020204" pitchFamily="34" charset="0"/>
                <a:cs typeface="Arial" panose="020B0604020202020204" pitchFamily="34" charset="0"/>
              </a:rPr>
              <a:t>and complete these sentences.</a:t>
            </a:r>
          </a:p>
          <a:p>
            <a:r>
              <a:rPr lang="en-US" dirty="0">
                <a:solidFill>
                  <a:schemeClr val="tx1"/>
                </a:solidFill>
                <a:latin typeface="Arial" panose="020B0604020202020204" pitchFamily="34" charset="0"/>
                <a:cs typeface="Arial" panose="020B0604020202020204" pitchFamily="34" charset="0"/>
              </a:rPr>
              <a:t>At the start of the experiment, there were starch molecules inside the tubing but none outside the tubing. Starch particles are too </a:t>
            </a:r>
            <a:r>
              <a:rPr lang="en-US" dirty="0" smtClean="0">
                <a:solidFill>
                  <a:schemeClr val="tx1"/>
                </a:solidFill>
                <a:latin typeface="Arial" panose="020B0604020202020204" pitchFamily="34" charset="0"/>
                <a:cs typeface="Arial" panose="020B0604020202020204" pitchFamily="34" charset="0"/>
              </a:rPr>
              <a:t>___________ to </a:t>
            </a:r>
            <a:r>
              <a:rPr lang="en-US" dirty="0">
                <a:solidFill>
                  <a:schemeClr val="tx1"/>
                </a:solidFill>
                <a:latin typeface="Arial" panose="020B0604020202020204" pitchFamily="34" charset="0"/>
                <a:cs typeface="Arial" panose="020B0604020202020204" pitchFamily="34" charset="0"/>
              </a:rPr>
              <a:t>go through Visking tubing.</a:t>
            </a:r>
          </a:p>
          <a:p>
            <a:r>
              <a:rPr lang="en-US" dirty="0">
                <a:solidFill>
                  <a:schemeClr val="tx1"/>
                </a:solidFill>
                <a:latin typeface="Arial" panose="020B0604020202020204" pitchFamily="34" charset="0"/>
                <a:cs typeface="Arial" panose="020B0604020202020204" pitchFamily="34" charset="0"/>
              </a:rPr>
              <a:t>At the start of the experiment, there </a:t>
            </a:r>
            <a:r>
              <a:rPr lang="en-US" dirty="0" smtClean="0">
                <a:solidFill>
                  <a:schemeClr val="tx1"/>
                </a:solidFill>
                <a:latin typeface="Arial" panose="020B0604020202020204" pitchFamily="34" charset="0"/>
                <a:cs typeface="Arial" panose="020B0604020202020204" pitchFamily="34" charset="0"/>
              </a:rPr>
              <a:t>were iodine molecules</a:t>
            </a:r>
            <a:r>
              <a:rPr lang="en-US" dirty="0">
                <a:solidFill>
                  <a:schemeClr val="tx1"/>
                </a:solidFill>
                <a:latin typeface="Arial" panose="020B0604020202020204" pitchFamily="34" charset="0"/>
                <a:cs typeface="Arial" panose="020B0604020202020204" pitchFamily="34" charset="0"/>
              </a:rPr>
              <a:t> ___________ </a:t>
            </a:r>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tubing but </a:t>
            </a:r>
            <a:r>
              <a:rPr lang="en-US" dirty="0" smtClean="0">
                <a:solidFill>
                  <a:schemeClr val="tx1"/>
                </a:solidFill>
                <a:latin typeface="Arial" panose="020B0604020202020204" pitchFamily="34" charset="0"/>
                <a:cs typeface="Arial" panose="020B0604020202020204" pitchFamily="34" charset="0"/>
              </a:rPr>
              <a:t>none </a:t>
            </a:r>
            <a:r>
              <a:rPr lang="en-US" dirty="0">
                <a:solidFill>
                  <a:schemeClr val="tx1"/>
                </a:solidFill>
                <a:latin typeface="Arial" panose="020B0604020202020204" pitchFamily="34" charset="0"/>
                <a:cs typeface="Arial" panose="020B0604020202020204" pitchFamily="34" charset="0"/>
              </a:rPr>
              <a:t>___________ </a:t>
            </a:r>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tubing. The iodine </a:t>
            </a:r>
            <a:r>
              <a:rPr lang="en-US" dirty="0" smtClean="0">
                <a:solidFill>
                  <a:schemeClr val="tx1"/>
                </a:solidFill>
                <a:latin typeface="Arial" panose="020B0604020202020204" pitchFamily="34" charset="0"/>
                <a:cs typeface="Arial" panose="020B0604020202020204" pitchFamily="34" charset="0"/>
              </a:rPr>
              <a:t>molecules diffused </a:t>
            </a:r>
            <a:r>
              <a:rPr lang="en-US" dirty="0">
                <a:solidFill>
                  <a:schemeClr val="tx1"/>
                </a:solidFill>
                <a:latin typeface="Arial" panose="020B0604020202020204" pitchFamily="34" charset="0"/>
                <a:cs typeface="Arial" panose="020B0604020202020204" pitchFamily="34" charset="0"/>
              </a:rPr>
              <a:t>into the tubing, down </a:t>
            </a:r>
            <a:r>
              <a:rPr lang="en-US" dirty="0" smtClean="0">
                <a:solidFill>
                  <a:schemeClr val="tx1"/>
                </a:solidFill>
                <a:latin typeface="Arial" panose="020B0604020202020204" pitchFamily="34" charset="0"/>
                <a:cs typeface="Arial" panose="020B0604020202020204" pitchFamily="34" charset="0"/>
              </a:rPr>
              <a:t>their</a:t>
            </a:r>
            <a:r>
              <a:rPr lang="en-US" dirty="0">
                <a:solidFill>
                  <a:schemeClr val="tx1"/>
                </a:solidFill>
                <a:latin typeface="Arial" panose="020B0604020202020204" pitchFamily="34" charset="0"/>
                <a:cs typeface="Arial" panose="020B0604020202020204" pitchFamily="34" charset="0"/>
              </a:rPr>
              <a:t> ___________ </a:t>
            </a:r>
            <a:r>
              <a:rPr lang="en-US" dirty="0" smtClean="0">
                <a:solidFill>
                  <a:schemeClr val="tx1"/>
                </a:solidFill>
                <a:latin typeface="Arial" panose="020B0604020202020204" pitchFamily="34" charset="0"/>
                <a:cs typeface="Arial" panose="020B0604020202020204" pitchFamily="34" charset="0"/>
              </a:rPr>
              <a:t>gradient</a:t>
            </a:r>
            <a:r>
              <a:rPr lang="en-US" dirty="0">
                <a:solidFill>
                  <a:schemeClr val="tx1"/>
                </a:solidFill>
                <a:latin typeface="Arial" panose="020B0604020202020204" pitchFamily="34" charset="0"/>
                <a:cs typeface="Arial" panose="020B0604020202020204" pitchFamily="34" charset="0"/>
              </a:rPr>
              <a:t>.</a:t>
            </a:r>
          </a:p>
          <a:p>
            <a:r>
              <a:rPr lang="en-US" dirty="0">
                <a:solidFill>
                  <a:schemeClr val="tx1"/>
                </a:solidFill>
                <a:latin typeface="Arial" panose="020B0604020202020204" pitchFamily="34" charset="0"/>
                <a:cs typeface="Arial" panose="020B0604020202020204" pitchFamily="34" charset="0"/>
              </a:rPr>
              <a:t>When the starch and iodine molecules mixed, </a:t>
            </a:r>
            <a:r>
              <a:rPr lang="en-US" dirty="0" smtClean="0">
                <a:solidFill>
                  <a:schemeClr val="tx1"/>
                </a:solidFill>
                <a:latin typeface="Arial" panose="020B0604020202020204" pitchFamily="34" charset="0"/>
                <a:cs typeface="Arial" panose="020B0604020202020204" pitchFamily="34" charset="0"/>
              </a:rPr>
              <a:t>a</a:t>
            </a:r>
            <a:r>
              <a:rPr lang="en-US" dirty="0">
                <a:solidFill>
                  <a:schemeClr val="tx1"/>
                </a:solidFill>
                <a:latin typeface="Arial" panose="020B0604020202020204" pitchFamily="34" charset="0"/>
                <a:cs typeface="Arial" panose="020B0604020202020204" pitchFamily="34" charset="0"/>
              </a:rPr>
              <a:t> ___________ </a:t>
            </a:r>
            <a:r>
              <a:rPr lang="en-US" dirty="0" smtClean="0">
                <a:solidFill>
                  <a:schemeClr val="tx1"/>
                </a:solidFill>
                <a:latin typeface="Arial" panose="020B0604020202020204" pitchFamily="34" charset="0"/>
                <a:cs typeface="Arial" panose="020B0604020202020204" pitchFamily="34" charset="0"/>
              </a:rPr>
              <a:t>colour </a:t>
            </a:r>
            <a:r>
              <a:rPr lang="en-US" dirty="0">
                <a:solidFill>
                  <a:schemeClr val="tx1"/>
                </a:solidFill>
                <a:latin typeface="Arial" panose="020B0604020202020204" pitchFamily="34" charset="0"/>
                <a:cs typeface="Arial" panose="020B0604020202020204" pitchFamily="34" charset="0"/>
              </a:rPr>
              <a:t>was produced.</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5652120" y="1196752"/>
            <a:ext cx="3168352" cy="2304256"/>
          </a:xfrm>
          <a:prstGeom prst="rect">
            <a:avLst/>
          </a:prstGeom>
        </p:spPr>
      </p:pic>
      <p:sp>
        <p:nvSpPr>
          <p:cNvPr id="9" name="TextBox 8">
            <a:hlinkClick r:id="rId4" action="ppaction://hlinkfile"/>
          </p:cNvPr>
          <p:cNvSpPr txBox="1"/>
          <p:nvPr/>
        </p:nvSpPr>
        <p:spPr>
          <a:xfrm>
            <a:off x="8331108" y="4182179"/>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472030903"/>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3.2 – Osmosis and Animal Cells</a:t>
            </a:r>
            <a:endParaRPr lang="en-US" sz="4000" dirty="0"/>
          </a:p>
        </p:txBody>
      </p:sp>
      <p:sp>
        <p:nvSpPr>
          <p:cNvPr id="9" name="Rectangle 8"/>
          <p:cNvSpPr/>
          <p:nvPr/>
        </p:nvSpPr>
        <p:spPr>
          <a:xfrm>
            <a:off x="151880" y="1124744"/>
            <a:ext cx="8740600" cy="1938992"/>
          </a:xfrm>
          <a:prstGeom prst="rect">
            <a:avLst/>
          </a:prstGeom>
        </p:spPr>
        <p:txBody>
          <a:bodyPr wrap="square">
            <a:spAutoFit/>
          </a:bodyPr>
          <a:lstStyle/>
          <a:p>
            <a:pPr>
              <a:buClr>
                <a:srgbClr val="0070C0"/>
              </a:buClr>
              <a:buSzPct val="80000"/>
            </a:pPr>
            <a:r>
              <a:rPr lang="en-US" sz="2000" b="1" dirty="0" smtClean="0">
                <a:solidFill>
                  <a:srgbClr val="C00000"/>
                </a:solidFill>
              </a:rPr>
              <a:t>Osmosis </a:t>
            </a:r>
            <a:r>
              <a:rPr lang="en-US" sz="2000" b="1" dirty="0">
                <a:solidFill>
                  <a:srgbClr val="C00000"/>
                </a:solidFill>
              </a:rPr>
              <a:t>and animal cells</a:t>
            </a:r>
          </a:p>
          <a:p>
            <a:pPr marL="355600" indent="-355600">
              <a:buClr>
                <a:srgbClr val="0070C0"/>
              </a:buClr>
              <a:buSzPct val="80000"/>
              <a:buFont typeface="Wingdings 3" panose="05040102010807070707" pitchFamily="18" charset="2"/>
              <a:buChar char=""/>
            </a:pPr>
            <a:r>
              <a:rPr lang="en-US" sz="2000" dirty="0"/>
              <a:t>Figure </a:t>
            </a:r>
            <a:r>
              <a:rPr lang="en-US" sz="2000" b="1" dirty="0"/>
              <a:t>3.5</a:t>
            </a:r>
            <a:r>
              <a:rPr lang="en-US" sz="2000" dirty="0"/>
              <a:t> illustrates an animal cell in pure water.</a:t>
            </a:r>
          </a:p>
          <a:p>
            <a:pPr marL="355600" indent="-355600">
              <a:buClr>
                <a:srgbClr val="0070C0"/>
              </a:buClr>
              <a:buSzPct val="80000"/>
              <a:buFont typeface="Wingdings 3" panose="05040102010807070707" pitchFamily="18" charset="2"/>
              <a:buChar char=""/>
            </a:pPr>
            <a:r>
              <a:rPr lang="en-US" sz="2000" dirty="0"/>
              <a:t>The cytoplasm inside the cell is a fairly concentrated solution. The proteins and many other substances dissolved in it are too large to get through the cell membrane. Water </a:t>
            </a:r>
            <a:r>
              <a:rPr lang="en-US" sz="2000" dirty="0" smtClean="0"/>
              <a:t/>
            </a:r>
            <a:br>
              <a:rPr lang="en-US" sz="2000" dirty="0" smtClean="0"/>
            </a:br>
            <a:r>
              <a:rPr lang="en-US" sz="2000" dirty="0" smtClean="0"/>
              <a:t>molecules</a:t>
            </a:r>
            <a:r>
              <a:rPr lang="en-US" sz="2000" dirty="0"/>
              <a:t>, though, can get through</a:t>
            </a:r>
            <a:r>
              <a:rPr lang="en-US" sz="2000" dirty="0" smtClean="0"/>
              <a:t>.</a:t>
            </a:r>
            <a:endParaRPr lang="en-US" sz="20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5076056" y="2420888"/>
            <a:ext cx="3816424" cy="3897624"/>
          </a:xfrm>
          <a:prstGeom prst="rect">
            <a:avLst/>
          </a:prstGeom>
        </p:spPr>
      </p:pic>
      <p:sp>
        <p:nvSpPr>
          <p:cNvPr id="3" name="Rectangle 2"/>
          <p:cNvSpPr/>
          <p:nvPr/>
        </p:nvSpPr>
        <p:spPr>
          <a:xfrm>
            <a:off x="157960" y="2975461"/>
            <a:ext cx="4918096" cy="3785652"/>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a:t>If you compare this situation with Figure </a:t>
            </a:r>
            <a:r>
              <a:rPr lang="en-US" sz="2000" b="1" dirty="0"/>
              <a:t>3.4</a:t>
            </a:r>
            <a:r>
              <a:rPr lang="en-US" sz="2000" dirty="0"/>
              <a:t> (page 31), you will see that they are similar. The dilute solution in Figure </a:t>
            </a:r>
            <a:r>
              <a:rPr lang="en-US" sz="2000" b="1" dirty="0"/>
              <a:t>3.4</a:t>
            </a:r>
            <a:r>
              <a:rPr lang="en-US" sz="2000" dirty="0"/>
              <a:t> and the pure water in Figure </a:t>
            </a:r>
            <a:r>
              <a:rPr lang="en-US" sz="2000" b="1" dirty="0"/>
              <a:t>3.5</a:t>
            </a:r>
            <a:r>
              <a:rPr lang="en-US" sz="2000" dirty="0"/>
              <a:t> are each separated from a concentrated solution by a partially permeable membrane. In Figure </a:t>
            </a:r>
            <a:r>
              <a:rPr lang="en-US" sz="2000" b="1" dirty="0"/>
              <a:t>3.5</a:t>
            </a:r>
            <a:r>
              <a:rPr lang="en-US" sz="2000" dirty="0"/>
              <a:t>, the concentrated solution is the cytoplasm and the partially </a:t>
            </a:r>
            <a:r>
              <a:rPr lang="en-US" sz="2000" dirty="0" smtClean="0"/>
              <a:t/>
            </a:r>
            <a:br>
              <a:rPr lang="en-US" sz="2000" dirty="0" smtClean="0"/>
            </a:br>
            <a:r>
              <a:rPr lang="en-US" sz="2000" dirty="0" smtClean="0"/>
              <a:t>permeable membrane </a:t>
            </a:r>
            <a:r>
              <a:rPr lang="en-US" sz="2000" dirty="0"/>
              <a:t>is the cell membrane. Therefore, osmosis will occur.</a:t>
            </a:r>
          </a:p>
        </p:txBody>
      </p:sp>
      <p:sp>
        <p:nvSpPr>
          <p:cNvPr id="4" name="Rectangle 3"/>
          <p:cNvSpPr/>
          <p:nvPr/>
        </p:nvSpPr>
        <p:spPr>
          <a:xfrm>
            <a:off x="4193695" y="6355193"/>
            <a:ext cx="4770793" cy="353943"/>
          </a:xfrm>
          <a:prstGeom prst="rect">
            <a:avLst/>
          </a:prstGeom>
        </p:spPr>
        <p:txBody>
          <a:bodyPr wrap="none">
            <a:spAutoFit/>
          </a:bodyPr>
          <a:lstStyle/>
          <a:p>
            <a:pPr marL="285750" indent="-285750">
              <a:buClr>
                <a:srgbClr val="C00000"/>
              </a:buClr>
              <a:buFont typeface="Arial" panose="020B0604020202020204" pitchFamily="34" charset="0"/>
              <a:buChar char="▲"/>
            </a:pPr>
            <a:r>
              <a:rPr lang="en-US" sz="1700" b="1" dirty="0"/>
              <a:t>Figure 3.5</a:t>
            </a:r>
            <a:r>
              <a:rPr lang="en-US" sz="1700" dirty="0"/>
              <a:t> </a:t>
            </a:r>
            <a:r>
              <a:rPr lang="en-US" sz="1700" dirty="0" smtClean="0"/>
              <a:t>- Animal </a:t>
            </a:r>
            <a:r>
              <a:rPr lang="en-US" sz="1700" dirty="0"/>
              <a:t>cells burst in pure water.</a:t>
            </a:r>
            <a:endParaRPr lang="en-GB" sz="1700" dirty="0"/>
          </a:p>
        </p:txBody>
      </p:sp>
      <p:sp>
        <p:nvSpPr>
          <p:cNvPr id="6" name="Rectangle 5"/>
          <p:cNvSpPr/>
          <p:nvPr/>
        </p:nvSpPr>
        <p:spPr>
          <a:xfrm>
            <a:off x="4926774" y="5877272"/>
            <a:ext cx="3965706" cy="430887"/>
          </a:xfrm>
          <a:prstGeom prst="rect">
            <a:avLst/>
          </a:prstGeom>
          <a:solidFill>
            <a:schemeClr val="bg1"/>
          </a:solidFill>
        </p:spPr>
        <p:txBody>
          <a:bodyPr wrap="square" lIns="0" tIns="0" rIns="0" bIns="0">
            <a:spAutoFit/>
          </a:bodyPr>
          <a:lstStyle/>
          <a:p>
            <a:r>
              <a:rPr lang="en-US" sz="1400" dirty="0"/>
              <a:t>Osmosis takes place. Water diffuses into the cell through the partially permeable cell membrane.</a:t>
            </a:r>
            <a:endParaRPr lang="en-GB" sz="1400" dirty="0"/>
          </a:p>
        </p:txBody>
      </p:sp>
      <p:sp>
        <p:nvSpPr>
          <p:cNvPr id="11" name="Rectangle 10"/>
          <p:cNvSpPr/>
          <p:nvPr/>
        </p:nvSpPr>
        <p:spPr>
          <a:xfrm>
            <a:off x="4788024" y="2548070"/>
            <a:ext cx="1473057" cy="246221"/>
          </a:xfrm>
          <a:prstGeom prst="rect">
            <a:avLst/>
          </a:prstGeom>
          <a:solidFill>
            <a:schemeClr val="bg1"/>
          </a:solidFill>
        </p:spPr>
        <p:txBody>
          <a:bodyPr wrap="square" lIns="0" tIns="0" rIns="0" bIns="0">
            <a:spAutoFit/>
          </a:bodyPr>
          <a:lstStyle/>
          <a:p>
            <a:r>
              <a:rPr lang="en-US" sz="1600" b="1" dirty="0" smtClean="0"/>
              <a:t>Cell membrane</a:t>
            </a:r>
            <a:endParaRPr lang="en-GB" sz="1600" b="1" dirty="0"/>
          </a:p>
        </p:txBody>
      </p:sp>
      <p:sp>
        <p:nvSpPr>
          <p:cNvPr id="12" name="Rectangle 11"/>
          <p:cNvSpPr/>
          <p:nvPr/>
        </p:nvSpPr>
        <p:spPr>
          <a:xfrm>
            <a:off x="4910088" y="4359880"/>
            <a:ext cx="763982" cy="861774"/>
          </a:xfrm>
          <a:prstGeom prst="rect">
            <a:avLst/>
          </a:prstGeom>
          <a:solidFill>
            <a:schemeClr val="bg1"/>
          </a:solidFill>
        </p:spPr>
        <p:txBody>
          <a:bodyPr wrap="square" lIns="0" tIns="0" rIns="0" bIns="0">
            <a:spAutoFit/>
          </a:bodyPr>
          <a:lstStyle/>
          <a:p>
            <a:r>
              <a:rPr lang="en-US" sz="1400" dirty="0" smtClean="0"/>
              <a:t>Pure water outside the cell</a:t>
            </a:r>
            <a:endParaRPr lang="en-GB" sz="1400" dirty="0"/>
          </a:p>
        </p:txBody>
      </p:sp>
      <p:sp>
        <p:nvSpPr>
          <p:cNvPr id="13" name="Rectangle 12"/>
          <p:cNvSpPr/>
          <p:nvPr/>
        </p:nvSpPr>
        <p:spPr>
          <a:xfrm>
            <a:off x="4860150" y="5301208"/>
            <a:ext cx="1800082" cy="430887"/>
          </a:xfrm>
          <a:custGeom>
            <a:avLst/>
            <a:gdLst>
              <a:gd name="connsiteX0" fmla="*/ 0 w 1800082"/>
              <a:gd name="connsiteY0" fmla="*/ 0 h 430887"/>
              <a:gd name="connsiteX1" fmla="*/ 1800082 w 1800082"/>
              <a:gd name="connsiteY1" fmla="*/ 0 h 430887"/>
              <a:gd name="connsiteX2" fmla="*/ 1800082 w 1800082"/>
              <a:gd name="connsiteY2" fmla="*/ 430887 h 430887"/>
              <a:gd name="connsiteX3" fmla="*/ 0 w 1800082"/>
              <a:gd name="connsiteY3" fmla="*/ 430887 h 430887"/>
              <a:gd name="connsiteX4" fmla="*/ 0 w 1800082"/>
              <a:gd name="connsiteY4" fmla="*/ 0 h 430887"/>
              <a:gd name="connsiteX0" fmla="*/ 0 w 1800082"/>
              <a:gd name="connsiteY0" fmla="*/ 0 h 430887"/>
              <a:gd name="connsiteX1" fmla="*/ 1617202 w 1800082"/>
              <a:gd name="connsiteY1" fmla="*/ 24384 h 430887"/>
              <a:gd name="connsiteX2" fmla="*/ 1800082 w 1800082"/>
              <a:gd name="connsiteY2" fmla="*/ 430887 h 430887"/>
              <a:gd name="connsiteX3" fmla="*/ 0 w 1800082"/>
              <a:gd name="connsiteY3" fmla="*/ 430887 h 430887"/>
              <a:gd name="connsiteX4" fmla="*/ 0 w 1800082"/>
              <a:gd name="connsiteY4" fmla="*/ 0 h 430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82" h="430887">
                <a:moveTo>
                  <a:pt x="0" y="0"/>
                </a:moveTo>
                <a:lnTo>
                  <a:pt x="1617202" y="24384"/>
                </a:lnTo>
                <a:lnTo>
                  <a:pt x="1800082" y="430887"/>
                </a:lnTo>
                <a:lnTo>
                  <a:pt x="0" y="430887"/>
                </a:lnTo>
                <a:lnTo>
                  <a:pt x="0" y="0"/>
                </a:lnTo>
                <a:close/>
              </a:path>
            </a:pathLst>
          </a:custGeom>
          <a:solidFill>
            <a:schemeClr val="bg1"/>
          </a:solidFill>
        </p:spPr>
        <p:txBody>
          <a:bodyPr wrap="square" lIns="0" tIns="0" rIns="0" bIns="0">
            <a:spAutoFit/>
          </a:bodyPr>
          <a:lstStyle/>
          <a:p>
            <a:r>
              <a:rPr lang="en-US" sz="1400" dirty="0" smtClean="0"/>
              <a:t>More concentrated solution inside the cell</a:t>
            </a:r>
            <a:endParaRPr lang="en-GB" sz="1400" dirty="0"/>
          </a:p>
        </p:txBody>
      </p:sp>
      <p:sp>
        <p:nvSpPr>
          <p:cNvPr id="14" name="TextBox 13">
            <a:hlinkClick r:id="rId4" action="ppaction://hlinksldjump"/>
          </p:cNvPr>
          <p:cNvSpPr txBox="1"/>
          <p:nvPr/>
        </p:nvSpPr>
        <p:spPr>
          <a:xfrm>
            <a:off x="8182663" y="1052736"/>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3154980574"/>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3.2 – Osmosis and Animal Cells</a:t>
            </a:r>
            <a:endParaRPr lang="en-US" sz="4000" dirty="0"/>
          </a:p>
        </p:txBody>
      </p:sp>
      <p:sp>
        <p:nvSpPr>
          <p:cNvPr id="9" name="Rectangle 8"/>
          <p:cNvSpPr/>
          <p:nvPr/>
        </p:nvSpPr>
        <p:spPr>
          <a:xfrm>
            <a:off x="151880" y="1124744"/>
            <a:ext cx="4060080" cy="3647152"/>
          </a:xfrm>
          <a:prstGeom prst="rect">
            <a:avLst/>
          </a:prstGeom>
        </p:spPr>
        <p:txBody>
          <a:bodyPr wrap="square">
            <a:spAutoFit/>
          </a:bodyPr>
          <a:lstStyle/>
          <a:p>
            <a:pPr>
              <a:buClr>
                <a:srgbClr val="0070C0"/>
              </a:buClr>
              <a:buSzPct val="80000"/>
            </a:pPr>
            <a:r>
              <a:rPr lang="en-US" sz="2100" b="1" dirty="0" smtClean="0">
                <a:solidFill>
                  <a:srgbClr val="C00000"/>
                </a:solidFill>
              </a:rPr>
              <a:t>Osmosis </a:t>
            </a:r>
            <a:r>
              <a:rPr lang="en-US" sz="2100" b="1" dirty="0">
                <a:solidFill>
                  <a:srgbClr val="C00000"/>
                </a:solidFill>
              </a:rPr>
              <a:t>and animal cells</a:t>
            </a:r>
          </a:p>
          <a:p>
            <a:pPr marL="355600" indent="-355600">
              <a:buClr>
                <a:srgbClr val="0070C0"/>
              </a:buClr>
              <a:buSzPct val="80000"/>
              <a:buFont typeface="Wingdings 3" panose="05040102010807070707" pitchFamily="18" charset="2"/>
              <a:buChar char=""/>
            </a:pPr>
            <a:r>
              <a:rPr lang="en-US" sz="2100" dirty="0" smtClean="0"/>
              <a:t>Water </a:t>
            </a:r>
            <a:r>
              <a:rPr lang="en-US" sz="2100" dirty="0"/>
              <a:t>molecules will diffuse from the dilute solution into the concentrated solution. What happens to the cell? As more and more water enters the cell, it swells. The cell membrane has to stretch as the cell gets bigger, until eventually the strain is too much, and the cell bursts</a:t>
            </a:r>
            <a:r>
              <a:rPr lang="en-US" sz="2100" dirty="0" smtClean="0"/>
              <a:t>.</a:t>
            </a:r>
            <a:endParaRPr lang="en-US" sz="21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5101659" y="1124745"/>
            <a:ext cx="3790821" cy="2736304"/>
          </a:xfrm>
          <a:prstGeom prst="rect">
            <a:avLst/>
          </a:prstGeom>
        </p:spPr>
      </p:pic>
      <p:sp>
        <p:nvSpPr>
          <p:cNvPr id="3" name="Rectangle 2"/>
          <p:cNvSpPr/>
          <p:nvPr/>
        </p:nvSpPr>
        <p:spPr>
          <a:xfrm>
            <a:off x="151879" y="4638035"/>
            <a:ext cx="8714997" cy="2031325"/>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100" dirty="0"/>
              <a:t>Figure </a:t>
            </a:r>
            <a:r>
              <a:rPr lang="en-US" sz="2100" b="1" dirty="0"/>
              <a:t>3.6</a:t>
            </a:r>
            <a:r>
              <a:rPr lang="en-US" sz="2100" dirty="0"/>
              <a:t> illustrates an animal </a:t>
            </a:r>
            <a:r>
              <a:rPr lang="en-US" sz="2100" dirty="0" smtClean="0"/>
              <a:t/>
            </a:r>
            <a:br>
              <a:rPr lang="en-US" sz="2100" dirty="0" smtClean="0"/>
            </a:br>
            <a:r>
              <a:rPr lang="en-US" sz="2100" dirty="0" smtClean="0"/>
              <a:t>cell </a:t>
            </a:r>
            <a:r>
              <a:rPr lang="en-US" sz="2100" dirty="0"/>
              <a:t>in a concentrated solution. If this </a:t>
            </a:r>
            <a:r>
              <a:rPr lang="en-US" sz="2100" dirty="0" smtClean="0"/>
              <a:t>solution </a:t>
            </a:r>
            <a:r>
              <a:rPr lang="en-US" sz="2100" dirty="0"/>
              <a:t>is more concentrated than the cytoplasm, then water molecules will diffuse out of the cell. Look at Figure </a:t>
            </a:r>
            <a:r>
              <a:rPr lang="en-US" sz="2100" b="1" dirty="0"/>
              <a:t>3.4</a:t>
            </a:r>
            <a:r>
              <a:rPr lang="en-US" sz="2100" dirty="0"/>
              <a:t> (page 31) to see why.</a:t>
            </a:r>
          </a:p>
          <a:p>
            <a:pPr marL="355600" indent="-355600">
              <a:buClr>
                <a:srgbClr val="0070C0"/>
              </a:buClr>
              <a:buSzPct val="80000"/>
              <a:buFont typeface="Wingdings 3" panose="05040102010807070707" pitchFamily="18" charset="2"/>
              <a:buChar char=""/>
            </a:pPr>
            <a:r>
              <a:rPr lang="en-US" sz="2100" dirty="0"/>
              <a:t>As the water molecules go out through the cell membrane, the cytoplasm shrinks. The cell shrivels up.</a:t>
            </a:r>
          </a:p>
        </p:txBody>
      </p:sp>
      <p:sp>
        <p:nvSpPr>
          <p:cNvPr id="4" name="Rectangle 3"/>
          <p:cNvSpPr/>
          <p:nvPr/>
        </p:nvSpPr>
        <p:spPr>
          <a:xfrm>
            <a:off x="4499992" y="3831431"/>
            <a:ext cx="4366884" cy="461665"/>
          </a:xfrm>
          <a:prstGeom prst="rect">
            <a:avLst/>
          </a:prstGeom>
          <a:solidFill>
            <a:schemeClr val="bg1"/>
          </a:solidFill>
        </p:spPr>
        <p:txBody>
          <a:bodyPr wrap="square" lIns="0" tIns="0" rIns="0" bIns="0">
            <a:spAutoFit/>
          </a:bodyPr>
          <a:lstStyle/>
          <a:p>
            <a:pPr algn="r"/>
            <a:r>
              <a:rPr lang="en-US" sz="1500" dirty="0" smtClean="0">
                <a:latin typeface="Arial" panose="020B0604020202020204" pitchFamily="34" charset="0"/>
              </a:rPr>
              <a:t>Osmosis </a:t>
            </a:r>
            <a:r>
              <a:rPr lang="en-US" sz="1500" dirty="0">
                <a:latin typeface="Arial" panose="020B0604020202020204" pitchFamily="34" charset="0"/>
              </a:rPr>
              <a:t>takes place. Water diffuses out of the cell through the partially permeable cell membrane.</a:t>
            </a:r>
            <a:endParaRPr lang="en-GB" sz="1500" dirty="0"/>
          </a:p>
        </p:txBody>
      </p:sp>
      <p:sp>
        <p:nvSpPr>
          <p:cNvPr id="8" name="Rectangle 7"/>
          <p:cNvSpPr/>
          <p:nvPr/>
        </p:nvSpPr>
        <p:spPr>
          <a:xfrm>
            <a:off x="4716016" y="3212976"/>
            <a:ext cx="1872209" cy="492443"/>
          </a:xfrm>
          <a:prstGeom prst="rect">
            <a:avLst/>
          </a:prstGeom>
          <a:solidFill>
            <a:schemeClr val="bg1"/>
          </a:solidFill>
        </p:spPr>
        <p:txBody>
          <a:bodyPr wrap="square" lIns="0" tIns="0" rIns="0" bIns="0">
            <a:spAutoFit/>
          </a:bodyPr>
          <a:lstStyle/>
          <a:p>
            <a:r>
              <a:rPr lang="en-US" sz="1600" dirty="0">
                <a:latin typeface="Arial" panose="020B0604020202020204" pitchFamily="34" charset="0"/>
              </a:rPr>
              <a:t>more dilute solution inside the cell</a:t>
            </a:r>
            <a:endParaRPr lang="en-GB" sz="1600" dirty="0"/>
          </a:p>
        </p:txBody>
      </p:sp>
      <p:sp>
        <p:nvSpPr>
          <p:cNvPr id="10" name="Rectangle 9"/>
          <p:cNvSpPr/>
          <p:nvPr/>
        </p:nvSpPr>
        <p:spPr>
          <a:xfrm>
            <a:off x="4436334" y="2420888"/>
            <a:ext cx="2016225" cy="492443"/>
          </a:xfrm>
          <a:prstGeom prst="rect">
            <a:avLst/>
          </a:prstGeom>
          <a:solidFill>
            <a:schemeClr val="bg1"/>
          </a:solidFill>
        </p:spPr>
        <p:txBody>
          <a:bodyPr wrap="square" lIns="0" tIns="0" rIns="0" bIns="0">
            <a:spAutoFit/>
          </a:bodyPr>
          <a:lstStyle/>
          <a:p>
            <a:r>
              <a:rPr lang="en-US" sz="1600" dirty="0">
                <a:latin typeface="Arial" panose="020B0604020202020204" pitchFamily="34" charset="0"/>
              </a:rPr>
              <a:t>concentrated solution outside the cell</a:t>
            </a:r>
            <a:endParaRPr lang="en-GB" sz="1600" dirty="0"/>
          </a:p>
        </p:txBody>
      </p:sp>
      <p:sp>
        <p:nvSpPr>
          <p:cNvPr id="11" name="Rectangle 10"/>
          <p:cNvSpPr/>
          <p:nvPr/>
        </p:nvSpPr>
        <p:spPr>
          <a:xfrm>
            <a:off x="5473773" y="1304492"/>
            <a:ext cx="1584177" cy="246221"/>
          </a:xfrm>
          <a:prstGeom prst="rect">
            <a:avLst/>
          </a:prstGeom>
          <a:solidFill>
            <a:schemeClr val="bg1"/>
          </a:solidFill>
        </p:spPr>
        <p:txBody>
          <a:bodyPr wrap="square" lIns="0" tIns="0" rIns="0" bIns="0">
            <a:spAutoFit/>
          </a:bodyPr>
          <a:lstStyle/>
          <a:p>
            <a:r>
              <a:rPr lang="en-US" sz="1600" dirty="0" smtClean="0">
                <a:latin typeface="Arial" panose="020B0604020202020204" pitchFamily="34" charset="0"/>
              </a:rPr>
              <a:t>Cell membrane</a:t>
            </a:r>
            <a:endParaRPr lang="en-GB" sz="1600" dirty="0"/>
          </a:p>
        </p:txBody>
      </p:sp>
      <p:sp>
        <p:nvSpPr>
          <p:cNvPr id="12" name="Rectangle 11"/>
          <p:cNvSpPr/>
          <p:nvPr/>
        </p:nvSpPr>
        <p:spPr>
          <a:xfrm>
            <a:off x="4508342" y="4356393"/>
            <a:ext cx="4384138" cy="584775"/>
          </a:xfrm>
          <a:prstGeom prst="rect">
            <a:avLst/>
          </a:prstGeom>
        </p:spPr>
        <p:txBody>
          <a:bodyPr wrap="square">
            <a:spAutoFit/>
          </a:bodyPr>
          <a:lstStyle/>
          <a:p>
            <a:pPr indent="276225">
              <a:buClr>
                <a:srgbClr val="C00000"/>
              </a:buClr>
              <a:buSzPct val="80000"/>
              <a:buFont typeface="Arial" panose="020B0604020202020204" pitchFamily="34" charset="0"/>
              <a:buChar char="▲"/>
            </a:pPr>
            <a:r>
              <a:rPr lang="en-US" sz="1600" b="1" dirty="0"/>
              <a:t>Figure 3.6</a:t>
            </a:r>
            <a:r>
              <a:rPr lang="en-US" sz="1600" dirty="0"/>
              <a:t> </a:t>
            </a:r>
            <a:r>
              <a:rPr lang="en-US" sz="1600" dirty="0" smtClean="0"/>
              <a:t>- Animal </a:t>
            </a:r>
            <a:r>
              <a:rPr lang="en-US" sz="1600" dirty="0"/>
              <a:t>cells shrink in a concentrated solution.</a:t>
            </a:r>
            <a:endParaRPr lang="en-GB" sz="1600" dirty="0"/>
          </a:p>
        </p:txBody>
      </p:sp>
      <p:sp>
        <p:nvSpPr>
          <p:cNvPr id="13" name="TextBox 12">
            <a:hlinkClick r:id="rId4" action="ppaction://hlinksldjump"/>
          </p:cNvPr>
          <p:cNvSpPr txBox="1"/>
          <p:nvPr/>
        </p:nvSpPr>
        <p:spPr>
          <a:xfrm>
            <a:off x="8182663" y="5746030"/>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1098832734"/>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3.2 – Osmosis and Animal Cells</a:t>
            </a:r>
            <a:endParaRPr lang="en-US" sz="4000" dirty="0"/>
          </a:p>
        </p:txBody>
      </p:sp>
      <p:sp>
        <p:nvSpPr>
          <p:cNvPr id="9" name="Rectangle 8"/>
          <p:cNvSpPr/>
          <p:nvPr/>
        </p:nvSpPr>
        <p:spPr>
          <a:xfrm>
            <a:off x="151879" y="1124744"/>
            <a:ext cx="4636143" cy="5062924"/>
          </a:xfrm>
          <a:prstGeom prst="rect">
            <a:avLst/>
          </a:prstGeom>
        </p:spPr>
        <p:txBody>
          <a:bodyPr wrap="square">
            <a:spAutoFit/>
          </a:bodyPr>
          <a:lstStyle/>
          <a:p>
            <a:pPr marL="276225" indent="-276225">
              <a:buClr>
                <a:srgbClr val="0070C0"/>
              </a:buClr>
              <a:buSzPct val="80000"/>
            </a:pPr>
            <a:r>
              <a:rPr lang="en-US" sz="1900" b="1" dirty="0" smtClean="0">
                <a:solidFill>
                  <a:srgbClr val="C00000"/>
                </a:solidFill>
              </a:rPr>
              <a:t>Osmosis </a:t>
            </a:r>
            <a:r>
              <a:rPr lang="en-US" sz="1900" b="1" dirty="0">
                <a:solidFill>
                  <a:srgbClr val="C00000"/>
                </a:solidFill>
              </a:rPr>
              <a:t>and </a:t>
            </a:r>
            <a:r>
              <a:rPr lang="en-US" sz="1900" b="1" dirty="0" smtClean="0">
                <a:solidFill>
                  <a:srgbClr val="C00000"/>
                </a:solidFill>
              </a:rPr>
              <a:t>Plant Cells</a:t>
            </a:r>
            <a:endParaRPr lang="en-US" sz="1900" b="1" dirty="0">
              <a:solidFill>
                <a:srgbClr val="C00000"/>
              </a:solidFill>
            </a:endParaRPr>
          </a:p>
          <a:p>
            <a:pPr marL="276225" indent="-276225">
              <a:buClr>
                <a:srgbClr val="0070C0"/>
              </a:buClr>
              <a:buSzPct val="80000"/>
              <a:buFont typeface="Wingdings 3" panose="05040102010807070707" pitchFamily="18" charset="2"/>
              <a:buChar char=""/>
            </a:pPr>
            <a:r>
              <a:rPr lang="en-US" sz="1900" dirty="0" smtClean="0"/>
              <a:t>Plant </a:t>
            </a:r>
            <a:r>
              <a:rPr lang="en-US" sz="1900" dirty="0"/>
              <a:t>cells do not burst in pure water. Figure </a:t>
            </a:r>
            <a:r>
              <a:rPr lang="en-US" sz="1900" b="1" dirty="0"/>
              <a:t>3.7</a:t>
            </a:r>
            <a:r>
              <a:rPr lang="en-US" sz="1900" dirty="0"/>
              <a:t> illustrates a plant cell in pure water. Plant cells are surrounded by a cell wall. This is fully permeable, which means that it will let any molecules go through it</a:t>
            </a:r>
            <a:r>
              <a:rPr lang="en-US" sz="1900" dirty="0" smtClean="0"/>
              <a:t>.</a:t>
            </a:r>
          </a:p>
          <a:p>
            <a:pPr marL="276225" indent="-276225">
              <a:buClr>
                <a:srgbClr val="0070C0"/>
              </a:buClr>
              <a:buSzPct val="80000"/>
              <a:buFont typeface="Wingdings 3" panose="05040102010807070707" pitchFamily="18" charset="2"/>
              <a:buChar char=""/>
            </a:pPr>
            <a:r>
              <a:rPr lang="en-US" sz="1900" dirty="0"/>
              <a:t>Although it is not easy to see, a plant cell also has a cell surface membrane just like an animal cell. The cell membrane is partially permeable. </a:t>
            </a:r>
            <a:endParaRPr lang="en-US" sz="1900" dirty="0" smtClean="0"/>
          </a:p>
          <a:p>
            <a:pPr marL="276225" indent="-276225">
              <a:buClr>
                <a:srgbClr val="0070C0"/>
              </a:buClr>
              <a:buSzPct val="80000"/>
              <a:buFont typeface="Wingdings 3" panose="05040102010807070707" pitchFamily="18" charset="2"/>
              <a:buChar char=""/>
            </a:pPr>
            <a:r>
              <a:rPr lang="en-US" sz="1900" dirty="0" smtClean="0"/>
              <a:t>A </a:t>
            </a:r>
            <a:r>
              <a:rPr lang="en-US" sz="1900" dirty="0"/>
              <a:t>plant cell in pure water will take in water by osmosis through its partially permeable cell membrane in the same way as an animal cell. As the water goes in, the cytoplasm and vacuole will swell.</a:t>
            </a:r>
          </a:p>
        </p:txBody>
      </p:sp>
      <p:pic>
        <p:nvPicPr>
          <p:cNvPr id="6" name="Picture 5"/>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2118" t="1701" r="3487" b="1701"/>
          <a:stretch/>
        </p:blipFill>
        <p:spPr>
          <a:xfrm>
            <a:off x="4788023" y="1124744"/>
            <a:ext cx="4112829" cy="5483772"/>
          </a:xfrm>
          <a:prstGeom prst="rect">
            <a:avLst/>
          </a:prstGeom>
        </p:spPr>
      </p:pic>
      <p:sp>
        <p:nvSpPr>
          <p:cNvPr id="12" name="Rectangle 11"/>
          <p:cNvSpPr/>
          <p:nvPr/>
        </p:nvSpPr>
        <p:spPr>
          <a:xfrm>
            <a:off x="179512" y="6095037"/>
            <a:ext cx="4572000" cy="646331"/>
          </a:xfrm>
          <a:prstGeom prst="rect">
            <a:avLst/>
          </a:prstGeom>
        </p:spPr>
        <p:txBody>
          <a:bodyPr>
            <a:spAutoFit/>
          </a:bodyPr>
          <a:lstStyle/>
          <a:p>
            <a:pPr indent="361950">
              <a:buClr>
                <a:srgbClr val="C00000"/>
              </a:buClr>
              <a:buSzPct val="80000"/>
              <a:buFont typeface="Arial" panose="020B0604020202020204" pitchFamily="34" charset="0"/>
              <a:buChar char="►"/>
            </a:pPr>
            <a:r>
              <a:rPr lang="en-US" b="1" dirty="0"/>
              <a:t>Figure 3.7 </a:t>
            </a:r>
            <a:r>
              <a:rPr lang="en-US" b="1" dirty="0" smtClean="0"/>
              <a:t>- </a:t>
            </a:r>
            <a:r>
              <a:rPr lang="en-US" dirty="0" smtClean="0"/>
              <a:t>Plant </a:t>
            </a:r>
            <a:r>
              <a:rPr lang="en-US" dirty="0"/>
              <a:t>cells become swollen and firm in pure water.</a:t>
            </a:r>
            <a:endParaRPr lang="en-GB" dirty="0"/>
          </a:p>
        </p:txBody>
      </p:sp>
      <p:sp>
        <p:nvSpPr>
          <p:cNvPr id="14" name="TextBox 13">
            <a:hlinkClick r:id="rId4" action="ppaction://hlinksldjump"/>
          </p:cNvPr>
          <p:cNvSpPr txBox="1"/>
          <p:nvPr/>
        </p:nvSpPr>
        <p:spPr>
          <a:xfrm>
            <a:off x="4712821" y="1916832"/>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3470362600"/>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107504" y="67262"/>
            <a:ext cx="7560840" cy="625434"/>
          </a:xfrm>
        </p:spPr>
        <p:txBody>
          <a:bodyPr>
            <a:noAutofit/>
          </a:bodyPr>
          <a:lstStyle/>
          <a:p>
            <a:pPr>
              <a:buClr>
                <a:srgbClr val="0070C0"/>
              </a:buClr>
              <a:buSzPct val="80000"/>
            </a:pPr>
            <a:r>
              <a:rPr lang="en-US" sz="4000" dirty="0" smtClean="0"/>
              <a:t>3.2 – Osmosis and Animal Cells</a:t>
            </a:r>
            <a:endParaRPr lang="en-US" sz="4000" dirty="0"/>
          </a:p>
        </p:txBody>
      </p:sp>
      <p:sp>
        <p:nvSpPr>
          <p:cNvPr id="9" name="Rectangle 8"/>
          <p:cNvSpPr/>
          <p:nvPr/>
        </p:nvSpPr>
        <p:spPr>
          <a:xfrm>
            <a:off x="151879" y="1124744"/>
            <a:ext cx="4564137" cy="5586145"/>
          </a:xfrm>
          <a:prstGeom prst="rect">
            <a:avLst/>
          </a:prstGeom>
        </p:spPr>
        <p:txBody>
          <a:bodyPr wrap="square">
            <a:spAutoFit/>
          </a:bodyPr>
          <a:lstStyle/>
          <a:p>
            <a:pPr marL="276225" indent="-276225">
              <a:buClr>
                <a:srgbClr val="0070C0"/>
              </a:buClr>
              <a:buSzPct val="80000"/>
            </a:pPr>
            <a:r>
              <a:rPr lang="en-US" sz="2100" b="1" dirty="0" smtClean="0">
                <a:solidFill>
                  <a:srgbClr val="C00000"/>
                </a:solidFill>
              </a:rPr>
              <a:t>Osmosis </a:t>
            </a:r>
            <a:r>
              <a:rPr lang="en-US" sz="2100" b="1" dirty="0">
                <a:solidFill>
                  <a:srgbClr val="C00000"/>
                </a:solidFill>
              </a:rPr>
              <a:t>and </a:t>
            </a:r>
            <a:r>
              <a:rPr lang="en-US" sz="2100" b="1" dirty="0" smtClean="0">
                <a:solidFill>
                  <a:srgbClr val="C00000"/>
                </a:solidFill>
              </a:rPr>
              <a:t>Plant Cells</a:t>
            </a:r>
            <a:endParaRPr lang="en-US" sz="2100" b="1" dirty="0">
              <a:solidFill>
                <a:srgbClr val="C00000"/>
              </a:solidFill>
            </a:endParaRPr>
          </a:p>
          <a:p>
            <a:pPr marL="361950" indent="-361950">
              <a:buClr>
                <a:srgbClr val="0070C0"/>
              </a:buClr>
              <a:buSzPct val="80000"/>
              <a:buFont typeface="Wingdings 3" panose="05040102010807070707" pitchFamily="18" charset="2"/>
              <a:buChar char=""/>
            </a:pPr>
            <a:r>
              <a:rPr lang="en-US" sz="2100" dirty="0"/>
              <a:t>However, the plant cell has a very strong cell wall around it. The cell wall is much stronger than the cell membrane and it stops the plant cell from bursting. </a:t>
            </a:r>
            <a:endParaRPr lang="en-US" sz="2100" dirty="0" smtClean="0"/>
          </a:p>
          <a:p>
            <a:pPr marL="361950" indent="-361950">
              <a:buClr>
                <a:srgbClr val="0070C0"/>
              </a:buClr>
              <a:buSzPct val="80000"/>
              <a:buFont typeface="Wingdings 3" panose="05040102010807070707" pitchFamily="18" charset="2"/>
              <a:buChar char=""/>
            </a:pPr>
            <a:r>
              <a:rPr lang="en-US" sz="2100" dirty="0" smtClean="0"/>
              <a:t>The </a:t>
            </a:r>
            <a:r>
              <a:rPr lang="en-US" sz="2100" dirty="0"/>
              <a:t>cytoplasm presses out against the cell wall, but the wall resists and presses back on the contents.</a:t>
            </a:r>
          </a:p>
          <a:p>
            <a:pPr marL="361950" indent="-361950">
              <a:buClr>
                <a:srgbClr val="0070C0"/>
              </a:buClr>
              <a:buSzPct val="80000"/>
              <a:buFont typeface="Wingdings 3" panose="05040102010807070707" pitchFamily="18" charset="2"/>
              <a:buChar char=""/>
            </a:pPr>
            <a:r>
              <a:rPr lang="en-US" sz="2100" dirty="0" smtClean="0"/>
              <a:t>A </a:t>
            </a:r>
            <a:r>
              <a:rPr lang="en-US" sz="2100" dirty="0"/>
              <a:t>plant cell in this state is rather like a blown-up tyre - tight and firm. It is said to be </a:t>
            </a:r>
            <a:r>
              <a:rPr lang="en-US" sz="2100" b="1" dirty="0">
                <a:solidFill>
                  <a:srgbClr val="F53939"/>
                </a:solidFill>
              </a:rPr>
              <a:t>turgid</a:t>
            </a:r>
            <a:r>
              <a:rPr lang="en-US" sz="2100" dirty="0"/>
              <a:t>. The turgidity of its cells helps a plant that has no wood in it to stay upright, and keeps the leaves firm. Plant cells are usually turgid</a:t>
            </a:r>
            <a:r>
              <a:rPr lang="en-US" sz="2100" dirty="0" smtClean="0"/>
              <a:t>.</a:t>
            </a:r>
            <a:endParaRPr lang="en-US" sz="2100" dirty="0"/>
          </a:p>
        </p:txBody>
      </p:sp>
      <p:sp>
        <p:nvSpPr>
          <p:cNvPr id="12" name="Rectangle 11"/>
          <p:cNvSpPr/>
          <p:nvPr/>
        </p:nvSpPr>
        <p:spPr>
          <a:xfrm>
            <a:off x="4932040" y="4725144"/>
            <a:ext cx="3942184" cy="1938992"/>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3.8 - </a:t>
            </a:r>
            <a:r>
              <a:rPr lang="en-US" sz="2000" dirty="0"/>
              <a:t>These onion cells have been placed in a concentrated solution. The cytoplasm has shrunk inwards, leaving big gaps between itself and the cell walls (x300).</a:t>
            </a:r>
            <a:endParaRPr lang="en-GB" sz="2000"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8196" t="1663" r="12216" b="2738"/>
          <a:stretch/>
        </p:blipFill>
        <p:spPr>
          <a:xfrm>
            <a:off x="4932040" y="1124744"/>
            <a:ext cx="3960440" cy="3560396"/>
          </a:xfrm>
          <a:prstGeom prst="rect">
            <a:avLst/>
          </a:prstGeom>
        </p:spPr>
      </p:pic>
      <p:sp>
        <p:nvSpPr>
          <p:cNvPr id="10" name="TextBox 9">
            <a:hlinkClick r:id="rId4" action="ppaction://hlinksldjump"/>
          </p:cNvPr>
          <p:cNvSpPr txBox="1"/>
          <p:nvPr/>
        </p:nvSpPr>
        <p:spPr>
          <a:xfrm>
            <a:off x="8182663" y="4881934"/>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789829419"/>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107504" y="67262"/>
            <a:ext cx="7560840" cy="625434"/>
          </a:xfrm>
        </p:spPr>
        <p:txBody>
          <a:bodyPr>
            <a:noAutofit/>
          </a:bodyPr>
          <a:lstStyle/>
          <a:p>
            <a:pPr>
              <a:buClr>
                <a:srgbClr val="0070C0"/>
              </a:buClr>
              <a:buSzPct val="80000"/>
            </a:pPr>
            <a:r>
              <a:rPr lang="en-US" sz="4000" dirty="0" smtClean="0"/>
              <a:t>3.2 – Osmosis and Animal Cells</a:t>
            </a:r>
            <a:endParaRPr lang="en-US" sz="4000" dirty="0"/>
          </a:p>
        </p:txBody>
      </p:sp>
      <p:sp>
        <p:nvSpPr>
          <p:cNvPr id="9" name="Rectangle 8"/>
          <p:cNvSpPr/>
          <p:nvPr/>
        </p:nvSpPr>
        <p:spPr>
          <a:xfrm>
            <a:off x="151879" y="1124744"/>
            <a:ext cx="4420121" cy="4708981"/>
          </a:xfrm>
          <a:prstGeom prst="rect">
            <a:avLst/>
          </a:prstGeom>
        </p:spPr>
        <p:txBody>
          <a:bodyPr wrap="square">
            <a:spAutoFit/>
          </a:bodyPr>
          <a:lstStyle/>
          <a:p>
            <a:pPr marL="276225" indent="-276225">
              <a:buClr>
                <a:srgbClr val="0070C0"/>
              </a:buClr>
              <a:buSzPct val="80000"/>
            </a:pPr>
            <a:r>
              <a:rPr lang="en-US" sz="2000" b="1" dirty="0" smtClean="0">
                <a:solidFill>
                  <a:srgbClr val="C00000"/>
                </a:solidFill>
              </a:rPr>
              <a:t>Osmosis </a:t>
            </a:r>
            <a:r>
              <a:rPr lang="en-US" sz="2000" b="1" dirty="0">
                <a:solidFill>
                  <a:srgbClr val="C00000"/>
                </a:solidFill>
              </a:rPr>
              <a:t>and </a:t>
            </a:r>
            <a:r>
              <a:rPr lang="en-US" sz="2000" b="1" dirty="0" smtClean="0">
                <a:solidFill>
                  <a:srgbClr val="C00000"/>
                </a:solidFill>
              </a:rPr>
              <a:t>Plant Cells</a:t>
            </a:r>
            <a:endParaRPr lang="en-US" sz="2000" b="1" dirty="0">
              <a:solidFill>
                <a:srgbClr val="C00000"/>
              </a:solidFill>
            </a:endParaRPr>
          </a:p>
          <a:p>
            <a:pPr marL="449263" indent="-449263">
              <a:buClr>
                <a:srgbClr val="0070C0"/>
              </a:buClr>
              <a:buSzPct val="80000"/>
              <a:buFont typeface="Wingdings 3" panose="05040102010807070707" pitchFamily="18" charset="2"/>
              <a:buChar char=""/>
            </a:pPr>
            <a:r>
              <a:rPr lang="en-US" sz="2000" dirty="0" smtClean="0"/>
              <a:t>Figure </a:t>
            </a:r>
            <a:r>
              <a:rPr lang="en-US" sz="2000" b="1" dirty="0"/>
              <a:t>3.8</a:t>
            </a:r>
            <a:r>
              <a:rPr lang="en-US" sz="2000" dirty="0"/>
              <a:t> and Figure </a:t>
            </a:r>
            <a:r>
              <a:rPr lang="en-US" sz="2000" b="1" dirty="0"/>
              <a:t>3.9</a:t>
            </a:r>
            <a:r>
              <a:rPr lang="en-US" sz="2000" dirty="0"/>
              <a:t> illustrate a plant cell in a concentrated solution. Like the animal cell in Figure </a:t>
            </a:r>
            <a:r>
              <a:rPr lang="en-US" sz="2000" b="1" dirty="0"/>
              <a:t>3.6</a:t>
            </a:r>
            <a:r>
              <a:rPr lang="en-US" sz="2000" dirty="0"/>
              <a:t>, it will lose water by osmosis. </a:t>
            </a:r>
            <a:endParaRPr lang="en-US" sz="2000" dirty="0" smtClean="0"/>
          </a:p>
          <a:p>
            <a:pPr marL="449263" indent="-449263">
              <a:buClr>
                <a:srgbClr val="0070C0"/>
              </a:buClr>
              <a:buSzPct val="80000"/>
              <a:buFont typeface="Wingdings 3" panose="05040102010807070707" pitchFamily="18" charset="2"/>
              <a:buChar char=""/>
            </a:pPr>
            <a:r>
              <a:rPr lang="en-US" sz="2000" dirty="0" smtClean="0"/>
              <a:t>The </a:t>
            </a:r>
            <a:r>
              <a:rPr lang="en-US" sz="2000" dirty="0"/>
              <a:t>cytoplasm shrinks, and stops pushing outwards on the cell wall. Like a tyre when some of the air has leaked out, the cell becomes </a:t>
            </a:r>
            <a:r>
              <a:rPr lang="en-US" sz="2000" dirty="0" smtClean="0"/>
              <a:t>floppy.</a:t>
            </a:r>
          </a:p>
          <a:p>
            <a:pPr marL="449263" indent="-449263">
              <a:buClr>
                <a:srgbClr val="0070C0"/>
              </a:buClr>
              <a:buSzPct val="80000"/>
              <a:buFont typeface="Wingdings 3" panose="05040102010807070707" pitchFamily="18" charset="2"/>
              <a:buChar char=""/>
            </a:pPr>
            <a:r>
              <a:rPr lang="en-US" sz="2000" dirty="0" smtClean="0"/>
              <a:t>It </a:t>
            </a:r>
            <a:r>
              <a:rPr lang="en-US" sz="2000" dirty="0"/>
              <a:t>is said to be </a:t>
            </a:r>
            <a:r>
              <a:rPr lang="en-US" sz="2000" b="1" dirty="0">
                <a:solidFill>
                  <a:srgbClr val="F53939"/>
                </a:solidFill>
              </a:rPr>
              <a:t>flaccid</a:t>
            </a:r>
            <a:r>
              <a:rPr lang="en-US" sz="2000" dirty="0"/>
              <a:t>. If the cells in a plant become flaccid, the plant loses its firmness and begins to wilt.</a:t>
            </a:r>
          </a:p>
        </p:txBody>
      </p:sp>
      <p:sp>
        <p:nvSpPr>
          <p:cNvPr id="12" name="Rectangle 11"/>
          <p:cNvSpPr/>
          <p:nvPr/>
        </p:nvSpPr>
        <p:spPr>
          <a:xfrm>
            <a:off x="158600" y="5774630"/>
            <a:ext cx="4629424" cy="969496"/>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1900" b="1" dirty="0"/>
              <a:t>Figure </a:t>
            </a:r>
            <a:r>
              <a:rPr lang="en-US" sz="1900" b="1" dirty="0" smtClean="0"/>
              <a:t>3.9 - </a:t>
            </a:r>
            <a:r>
              <a:rPr lang="en-US" sz="1900" dirty="0"/>
              <a:t>Plant cells become flaccid and may </a:t>
            </a:r>
            <a:r>
              <a:rPr lang="en-US" sz="1900" dirty="0" err="1"/>
              <a:t>plasmolyse</a:t>
            </a:r>
            <a:r>
              <a:rPr lang="en-US" sz="1900" dirty="0"/>
              <a:t> in a concentrated solution.</a:t>
            </a:r>
            <a:endParaRPr lang="en-GB" sz="19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4572000" y="1124745"/>
            <a:ext cx="4320480" cy="4559838"/>
          </a:xfrm>
          <a:prstGeom prst="rect">
            <a:avLst/>
          </a:prstGeom>
        </p:spPr>
      </p:pic>
      <p:sp>
        <p:nvSpPr>
          <p:cNvPr id="4" name="TextBox 3"/>
          <p:cNvSpPr txBox="1"/>
          <p:nvPr/>
        </p:nvSpPr>
        <p:spPr>
          <a:xfrm>
            <a:off x="4283968" y="5589240"/>
            <a:ext cx="4608512" cy="1169551"/>
          </a:xfrm>
          <a:prstGeom prst="rect">
            <a:avLst/>
          </a:prstGeom>
          <a:noFill/>
        </p:spPr>
        <p:txBody>
          <a:bodyPr wrap="square" rtlCol="0">
            <a:spAutoFit/>
          </a:bodyPr>
          <a:lstStyle/>
          <a:p>
            <a:r>
              <a:rPr lang="en-GB" sz="1400" dirty="0"/>
              <a:t>O</a:t>
            </a:r>
            <a:r>
              <a:rPr lang="en-US" sz="1400" dirty="0" err="1" smtClean="0"/>
              <a:t>smosis</a:t>
            </a:r>
            <a:r>
              <a:rPr lang="en-US" sz="1400" dirty="0" smtClean="0"/>
              <a:t> </a:t>
            </a:r>
            <a:r>
              <a:rPr lang="en-US" sz="1400" dirty="0"/>
              <a:t>takes place. Water diffuses out of the cytoplasm and vacuole through the partially permeable cell membrane. First, the cell shrinks slightly and becomes flaccid</a:t>
            </a:r>
            <a:r>
              <a:rPr lang="en-US" sz="1400" dirty="0" smtClean="0"/>
              <a:t>. Then </a:t>
            </a:r>
            <a:r>
              <a:rPr lang="en-US" sz="1400" dirty="0"/>
              <a:t>the cell membrane pulls away from the cell wall, and the cell is plasmolysed.</a:t>
            </a:r>
            <a:endParaRPr lang="en-GB" sz="1400" dirty="0"/>
          </a:p>
        </p:txBody>
      </p:sp>
      <p:sp>
        <p:nvSpPr>
          <p:cNvPr id="10" name="TextBox 9">
            <a:hlinkClick r:id="rId4" action="ppaction://hlinksldjump"/>
          </p:cNvPr>
          <p:cNvSpPr txBox="1"/>
          <p:nvPr/>
        </p:nvSpPr>
        <p:spPr>
          <a:xfrm>
            <a:off x="4424789" y="1052736"/>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1272503248"/>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3.2 – Osmosis and Animal Cells</a:t>
            </a:r>
            <a:endParaRPr lang="en-US" sz="4000" dirty="0"/>
          </a:p>
        </p:txBody>
      </p:sp>
      <p:sp>
        <p:nvSpPr>
          <p:cNvPr id="9" name="Rectangle 8"/>
          <p:cNvSpPr/>
          <p:nvPr/>
        </p:nvSpPr>
        <p:spPr>
          <a:xfrm>
            <a:off x="151879" y="1124744"/>
            <a:ext cx="8740601" cy="4493538"/>
          </a:xfrm>
          <a:prstGeom prst="rect">
            <a:avLst/>
          </a:prstGeom>
        </p:spPr>
        <p:txBody>
          <a:bodyPr wrap="square">
            <a:spAutoFit/>
          </a:bodyPr>
          <a:lstStyle/>
          <a:p>
            <a:pPr marL="276225" indent="-276225">
              <a:buClr>
                <a:srgbClr val="0070C0"/>
              </a:buClr>
              <a:buSzPct val="80000"/>
            </a:pPr>
            <a:r>
              <a:rPr lang="en-US" sz="2170" b="1" dirty="0" smtClean="0">
                <a:solidFill>
                  <a:srgbClr val="C00000"/>
                </a:solidFill>
              </a:rPr>
              <a:t>Osmosis </a:t>
            </a:r>
            <a:r>
              <a:rPr lang="en-US" sz="2170" b="1" dirty="0">
                <a:solidFill>
                  <a:srgbClr val="C00000"/>
                </a:solidFill>
              </a:rPr>
              <a:t>and </a:t>
            </a:r>
            <a:r>
              <a:rPr lang="en-US" sz="2170" b="1" dirty="0" smtClean="0">
                <a:solidFill>
                  <a:srgbClr val="C00000"/>
                </a:solidFill>
              </a:rPr>
              <a:t>Plant Cells</a:t>
            </a:r>
            <a:endParaRPr lang="en-US" sz="2170" b="1" dirty="0">
              <a:solidFill>
                <a:srgbClr val="C00000"/>
              </a:solidFill>
            </a:endParaRPr>
          </a:p>
          <a:p>
            <a:pPr marL="361950" indent="-361950">
              <a:buClr>
                <a:srgbClr val="0070C0"/>
              </a:buClr>
              <a:buSzPct val="80000"/>
              <a:buFont typeface="Wingdings 3" panose="05040102010807070707" pitchFamily="18" charset="2"/>
              <a:buChar char=""/>
            </a:pPr>
            <a:r>
              <a:rPr lang="en-US" sz="2170" dirty="0"/>
              <a:t>If the solution is very concentrated, then a lot of water will diffuse out of the cell. The cytoplasm and vacuole go on shrinking. The cell wall, though, is too stiff to be able to shrink much. </a:t>
            </a:r>
            <a:endParaRPr lang="en-US" sz="2170" dirty="0" smtClean="0"/>
          </a:p>
          <a:p>
            <a:pPr marL="361950" indent="-361950">
              <a:buClr>
                <a:srgbClr val="0070C0"/>
              </a:buClr>
              <a:buSzPct val="80000"/>
              <a:buFont typeface="Wingdings 3" panose="05040102010807070707" pitchFamily="18" charset="2"/>
              <a:buChar char=""/>
            </a:pPr>
            <a:r>
              <a:rPr lang="en-US" sz="2170" dirty="0" smtClean="0"/>
              <a:t>As </a:t>
            </a:r>
            <a:r>
              <a:rPr lang="en-US" sz="2170" dirty="0"/>
              <a:t>the cytoplasm shrinks further and further into the centre of the cell, the cell wall gets left behind. The cell membrane, surrounding the cytoplasm, tears away from the cell wall.</a:t>
            </a:r>
          </a:p>
          <a:p>
            <a:pPr marL="361950" indent="-361950">
              <a:buClr>
                <a:srgbClr val="0070C0"/>
              </a:buClr>
              <a:buSzPct val="80000"/>
              <a:buFont typeface="Wingdings 3" panose="05040102010807070707" pitchFamily="18" charset="2"/>
              <a:buChar char=""/>
            </a:pPr>
            <a:r>
              <a:rPr lang="en-US" sz="2170" dirty="0"/>
              <a:t>A cell like this is said to be </a:t>
            </a:r>
            <a:r>
              <a:rPr lang="en-US" sz="2170" b="1" dirty="0">
                <a:solidFill>
                  <a:srgbClr val="F53939"/>
                </a:solidFill>
              </a:rPr>
              <a:t>plasmolysed</a:t>
            </a:r>
            <a:r>
              <a:rPr lang="en-US" sz="2170" dirty="0"/>
              <a:t>. This does not normally happen because plant cells are not usually surrounded by very concentrated solutions. </a:t>
            </a:r>
            <a:endParaRPr lang="en-US" sz="2170" dirty="0" smtClean="0"/>
          </a:p>
          <a:p>
            <a:pPr marL="361950" indent="-361950">
              <a:buClr>
                <a:srgbClr val="0070C0"/>
              </a:buClr>
              <a:buSzPct val="80000"/>
              <a:buFont typeface="Wingdings 3" panose="05040102010807070707" pitchFamily="18" charset="2"/>
              <a:buChar char=""/>
            </a:pPr>
            <a:r>
              <a:rPr lang="en-US" sz="2170" dirty="0" smtClean="0"/>
              <a:t>However</a:t>
            </a:r>
            <a:r>
              <a:rPr lang="en-US" sz="2170" dirty="0"/>
              <a:t>, you can make cells become plasmolysed if you do Activity </a:t>
            </a:r>
            <a:r>
              <a:rPr lang="en-US" sz="2170" b="1" dirty="0"/>
              <a:t>3.4</a:t>
            </a:r>
            <a:r>
              <a:rPr lang="en-US" sz="2170" dirty="0"/>
              <a:t>. Plasmolysis usually kills a plant cell because the cell membrane is damaged as it tears away from the cell wall.</a:t>
            </a:r>
          </a:p>
        </p:txBody>
      </p:sp>
      <p:sp>
        <p:nvSpPr>
          <p:cNvPr id="8" name="Rectangle 7">
            <a:hlinkClick r:id="rId3" action="ppaction://hlinkfile"/>
          </p:cNvPr>
          <p:cNvSpPr/>
          <p:nvPr/>
        </p:nvSpPr>
        <p:spPr>
          <a:xfrm>
            <a:off x="151878" y="5544501"/>
            <a:ext cx="8740601" cy="1107996"/>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Activity 3.4</a:t>
            </a:r>
          </a:p>
          <a:p>
            <a:pPr marL="342900" indent="-342900">
              <a:buClr>
                <a:srgbClr val="C00000"/>
              </a:buClr>
              <a:buSzPct val="80000"/>
              <a:buFont typeface="Arial" panose="020B0604020202020204" pitchFamily="34" charset="0"/>
              <a:buChar char="►"/>
              <a:tabLst>
                <a:tab pos="2420938" algn="l"/>
              </a:tabLst>
            </a:pPr>
            <a:r>
              <a:rPr lang="en-US" sz="2200" dirty="0">
                <a:latin typeface="Arial" panose="020B0604020202020204" pitchFamily="34" charset="0"/>
                <a:cs typeface="Arial" panose="020B0604020202020204" pitchFamily="34" charset="0"/>
              </a:rPr>
              <a:t>Investigate and describe the effects on plant tissue of immersing them in different solutions</a:t>
            </a:r>
          </a:p>
        </p:txBody>
      </p:sp>
      <p:pic>
        <p:nvPicPr>
          <p:cNvPr id="10" name="Picture 2" descr="Image result for cd png">
            <a:hlinkClick r:id="rId3" action="ppaction://hlinkfile"/>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8477344" y="5373216"/>
            <a:ext cx="647291" cy="65548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5" action="ppaction://hlinksldjump"/>
          </p:cNvPr>
          <p:cNvSpPr txBox="1"/>
          <p:nvPr/>
        </p:nvSpPr>
        <p:spPr>
          <a:xfrm>
            <a:off x="8182663" y="3933056"/>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1640594267"/>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r>
              <a:rPr lang="en-IE" sz="4000" dirty="0" smtClean="0"/>
              <a:t>3.2 – Osmosis - Questions</a:t>
            </a:r>
            <a:endParaRPr lang="en-GB" sz="4000" b="1" dirty="0" smtClean="0"/>
          </a:p>
        </p:txBody>
      </p:sp>
      <p:sp>
        <p:nvSpPr>
          <p:cNvPr id="24" name="Rectangle 23"/>
          <p:cNvSpPr/>
          <p:nvPr/>
        </p:nvSpPr>
        <p:spPr>
          <a:xfrm>
            <a:off x="179512" y="1124744"/>
            <a:ext cx="8699936" cy="5526410"/>
          </a:xfrm>
          <a:prstGeom prst="rect">
            <a:avLst/>
          </a:prstGeom>
          <a:solidFill>
            <a:srgbClr val="F5FC9A"/>
          </a:solidFill>
          <a:ln w="57150">
            <a:solidFill>
              <a:srgbClr val="002060"/>
            </a:solidFill>
          </a:ln>
        </p:spPr>
        <p:txBody>
          <a:bodyPr wrap="square">
            <a:spAutoFit/>
          </a:bodyPr>
          <a:lstStyle/>
          <a:p>
            <a:pPr marL="982663" indent="-982663">
              <a:buClr>
                <a:srgbClr val="0070C0"/>
              </a:buClr>
              <a:tabLst>
                <a:tab pos="4300538" algn="l"/>
              </a:tabLst>
            </a:pPr>
            <a:r>
              <a:rPr lang="en-US" sz="2700" b="1" dirty="0"/>
              <a:t>3.8</a:t>
            </a:r>
            <a:r>
              <a:rPr lang="en-US" sz="2700" dirty="0"/>
              <a:t> </a:t>
            </a:r>
            <a:r>
              <a:rPr lang="en-US" sz="2700" dirty="0" smtClean="0"/>
              <a:t>	What </a:t>
            </a:r>
            <a:r>
              <a:rPr lang="en-US" sz="2700" dirty="0"/>
              <a:t>happens to an animal cell in pure water?</a:t>
            </a:r>
          </a:p>
          <a:p>
            <a:pPr marL="982663" indent="-982663">
              <a:buClr>
                <a:srgbClr val="0070C0"/>
              </a:buClr>
              <a:tabLst>
                <a:tab pos="4300538" algn="l"/>
              </a:tabLst>
            </a:pPr>
            <a:r>
              <a:rPr lang="en-US" sz="2700" b="1" dirty="0"/>
              <a:t>3.9</a:t>
            </a:r>
            <a:r>
              <a:rPr lang="en-US" sz="2700" dirty="0"/>
              <a:t> </a:t>
            </a:r>
            <a:r>
              <a:rPr lang="en-US" sz="2700" dirty="0" smtClean="0"/>
              <a:t>	Explain </a:t>
            </a:r>
            <a:r>
              <a:rPr lang="en-US" sz="2700" dirty="0"/>
              <a:t>why this does not happen to a plant cell in pure water.</a:t>
            </a:r>
          </a:p>
          <a:p>
            <a:pPr marL="982663" indent="-982663">
              <a:buClr>
                <a:srgbClr val="0070C0"/>
              </a:buClr>
              <a:tabLst>
                <a:tab pos="4300538" algn="l"/>
              </a:tabLst>
            </a:pPr>
            <a:r>
              <a:rPr lang="en-US" sz="2700" b="1" dirty="0" smtClean="0"/>
              <a:t>3.10</a:t>
            </a:r>
            <a:r>
              <a:rPr lang="en-US" sz="2700" dirty="0" smtClean="0"/>
              <a:t> 	Which part of a plant cell is: </a:t>
            </a:r>
            <a:br>
              <a:rPr lang="en-US" sz="2700" dirty="0" smtClean="0"/>
            </a:br>
            <a:r>
              <a:rPr lang="en-US" sz="2700" b="1" dirty="0" smtClean="0"/>
              <a:t>a</a:t>
            </a:r>
            <a:r>
              <a:rPr lang="en-US" sz="2700" dirty="0" smtClean="0"/>
              <a:t> fully permeable?</a:t>
            </a:r>
          </a:p>
          <a:p>
            <a:pPr marL="982663" indent="-982663">
              <a:buClr>
                <a:srgbClr val="0070C0"/>
              </a:buClr>
              <a:tabLst>
                <a:tab pos="4300538" algn="l"/>
              </a:tabLst>
            </a:pPr>
            <a:r>
              <a:rPr lang="en-US" sz="2700" dirty="0" smtClean="0"/>
              <a:t>	</a:t>
            </a:r>
            <a:r>
              <a:rPr lang="en-US" sz="2700" b="1" dirty="0" smtClean="0"/>
              <a:t>b</a:t>
            </a:r>
            <a:r>
              <a:rPr lang="en-US" sz="2700" dirty="0" smtClean="0"/>
              <a:t> </a:t>
            </a:r>
            <a:r>
              <a:rPr lang="en-US" sz="2700" dirty="0"/>
              <a:t>partially permeable</a:t>
            </a:r>
            <a:r>
              <a:rPr lang="en-US" sz="2700" dirty="0" smtClean="0"/>
              <a:t>?</a:t>
            </a:r>
          </a:p>
          <a:p>
            <a:pPr marL="982663" indent="-982663">
              <a:buClr>
                <a:srgbClr val="0070C0"/>
              </a:buClr>
              <a:tabLst>
                <a:tab pos="4300538" algn="l"/>
              </a:tabLst>
            </a:pPr>
            <a:r>
              <a:rPr lang="en-US" sz="2700" b="1" dirty="0"/>
              <a:t>3.11</a:t>
            </a:r>
            <a:r>
              <a:rPr lang="en-US" sz="2700" dirty="0"/>
              <a:t> </a:t>
            </a:r>
            <a:r>
              <a:rPr lang="en-US" sz="2700" dirty="0" smtClean="0"/>
              <a:t>	What </a:t>
            </a:r>
            <a:r>
              <a:rPr lang="en-US" sz="2700" dirty="0"/>
              <a:t>is meant by a turgid cell?</a:t>
            </a:r>
          </a:p>
          <a:p>
            <a:pPr marL="982663" indent="-982663">
              <a:buClr>
                <a:srgbClr val="0070C0"/>
              </a:buClr>
              <a:tabLst>
                <a:tab pos="4300538" algn="l"/>
              </a:tabLst>
            </a:pPr>
            <a:r>
              <a:rPr lang="en-US" sz="2700" b="1" dirty="0"/>
              <a:t>3.12</a:t>
            </a:r>
            <a:r>
              <a:rPr lang="en-US" sz="2700" dirty="0"/>
              <a:t> </a:t>
            </a:r>
            <a:r>
              <a:rPr lang="en-US" sz="2700" dirty="0" smtClean="0"/>
              <a:t>	What </a:t>
            </a:r>
            <a:r>
              <a:rPr lang="en-US" sz="2700" dirty="0"/>
              <a:t>is plasmolysis?</a:t>
            </a:r>
          </a:p>
          <a:p>
            <a:pPr marL="982663" indent="-982663">
              <a:buClr>
                <a:srgbClr val="0070C0"/>
              </a:buClr>
              <a:tabLst>
                <a:tab pos="4300538" algn="l"/>
              </a:tabLst>
            </a:pPr>
            <a:r>
              <a:rPr lang="en-US" sz="2700" b="1" dirty="0"/>
              <a:t>3.13</a:t>
            </a:r>
            <a:r>
              <a:rPr lang="en-US" sz="2700" dirty="0"/>
              <a:t> </a:t>
            </a:r>
            <a:r>
              <a:rPr lang="en-US" sz="2700" dirty="0" smtClean="0"/>
              <a:t>	How </a:t>
            </a:r>
            <a:r>
              <a:rPr lang="en-US" sz="2700" dirty="0"/>
              <a:t>can plasmolysis be brought about?</a:t>
            </a:r>
          </a:p>
          <a:p>
            <a:pPr marL="982663" indent="-982663">
              <a:buClr>
                <a:srgbClr val="0070C0"/>
              </a:buClr>
              <a:tabLst>
                <a:tab pos="4300538" algn="l"/>
              </a:tabLst>
            </a:pPr>
            <a:r>
              <a:rPr lang="en-US" sz="2700" b="1" dirty="0"/>
              <a:t>3.14</a:t>
            </a:r>
            <a:r>
              <a:rPr lang="en-US" sz="2700" dirty="0"/>
              <a:t> </a:t>
            </a:r>
            <a:r>
              <a:rPr lang="en-US" sz="2700" dirty="0" smtClean="0"/>
              <a:t>	In </a:t>
            </a:r>
            <a:r>
              <a:rPr lang="en-US" sz="2700" dirty="0"/>
              <a:t>Figure 3.9, what fills space X?</a:t>
            </a:r>
          </a:p>
          <a:p>
            <a:pPr marL="982663" indent="-982663">
              <a:buClr>
                <a:srgbClr val="0070C0"/>
              </a:buClr>
              <a:tabLst>
                <a:tab pos="4300538" algn="l"/>
              </a:tabLst>
            </a:pPr>
            <a:r>
              <a:rPr lang="en-US" sz="2700" dirty="0" smtClean="0"/>
              <a:t>	Explain </a:t>
            </a:r>
            <a:r>
              <a:rPr lang="en-US" sz="2700" dirty="0"/>
              <a:t>your answer.</a:t>
            </a:r>
          </a:p>
          <a:p>
            <a:pPr marL="982663" indent="-982663">
              <a:buClr>
                <a:srgbClr val="0070C0"/>
              </a:buClr>
              <a:tabLst>
                <a:tab pos="4300538" algn="l"/>
              </a:tabLst>
            </a:pPr>
            <a:r>
              <a:rPr lang="en-US" sz="2700" b="1" dirty="0"/>
              <a:t>3.15</a:t>
            </a:r>
            <a:r>
              <a:rPr lang="en-US" sz="2700" dirty="0"/>
              <a:t> </a:t>
            </a:r>
            <a:r>
              <a:rPr lang="en-US" sz="2700" dirty="0" smtClean="0"/>
              <a:t>	Describe </a:t>
            </a:r>
            <a:r>
              <a:rPr lang="en-US" sz="2700" dirty="0"/>
              <a:t>the events shown in Figures 3.5 and 3.6 in terms of water potential.</a:t>
            </a:r>
          </a:p>
        </p:txBody>
      </p:sp>
      <p:sp>
        <p:nvSpPr>
          <p:cNvPr id="26" name="TextBox 25">
            <a:hlinkClick r:id="rId3" action="ppaction://hlinkfile"/>
          </p:cNvPr>
          <p:cNvSpPr txBox="1"/>
          <p:nvPr/>
        </p:nvSpPr>
        <p:spPr>
          <a:xfrm>
            <a:off x="8172400" y="4797152"/>
            <a:ext cx="607859" cy="923330"/>
          </a:xfrm>
          <a:prstGeom prst="rect">
            <a:avLst/>
          </a:prstGeom>
          <a:noFill/>
        </p:spPr>
        <p:txBody>
          <a:bodyPr wrap="none" rtlCol="0">
            <a:spAutoFit/>
          </a:bodyPr>
          <a:lstStyle/>
          <a:p>
            <a:r>
              <a:rPr lang="en-GB" sz="5400" b="1" dirty="0" smtClean="0">
                <a:solidFill>
                  <a:srgbClr val="FF0000"/>
                </a:solidFill>
              </a:rPr>
              <a:t>?</a:t>
            </a:r>
            <a:endParaRPr lang="en-GB" sz="2000"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8" name="Round Same Side Corner Rectangle 7">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1474181"/>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35</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dirty="0" smtClean="0"/>
              <a:t>3.3 – Active Transport</a:t>
            </a:r>
            <a:endParaRPr lang="en-US" dirty="0"/>
          </a:p>
        </p:txBody>
      </p:sp>
      <p:sp>
        <p:nvSpPr>
          <p:cNvPr id="9" name="Rectangle 8"/>
          <p:cNvSpPr/>
          <p:nvPr/>
        </p:nvSpPr>
        <p:spPr>
          <a:xfrm>
            <a:off x="179512" y="1124744"/>
            <a:ext cx="8640960" cy="4616648"/>
          </a:xfrm>
          <a:prstGeom prst="rect">
            <a:avLst/>
          </a:prstGeom>
        </p:spPr>
        <p:txBody>
          <a:bodyPr wrap="square">
            <a:spAutoFit/>
          </a:bodyPr>
          <a:lstStyle/>
          <a:p>
            <a:pPr marL="361950" indent="-361950">
              <a:buClr>
                <a:srgbClr val="0070C0"/>
              </a:buClr>
              <a:buSzPct val="80000"/>
            </a:pPr>
            <a:r>
              <a:rPr lang="en-US" sz="2100" b="1" dirty="0" smtClean="0">
                <a:solidFill>
                  <a:srgbClr val="C00000"/>
                </a:solidFill>
              </a:rPr>
              <a:t>Osmosis </a:t>
            </a:r>
            <a:r>
              <a:rPr lang="en-US" sz="2100" b="1" dirty="0">
                <a:solidFill>
                  <a:srgbClr val="C00000"/>
                </a:solidFill>
              </a:rPr>
              <a:t>and </a:t>
            </a:r>
            <a:r>
              <a:rPr lang="en-US" sz="2100" b="1" dirty="0" smtClean="0">
                <a:solidFill>
                  <a:srgbClr val="C00000"/>
                </a:solidFill>
              </a:rPr>
              <a:t>Plant Cells</a:t>
            </a:r>
            <a:endParaRPr lang="en-US" sz="2100" b="1" dirty="0">
              <a:solidFill>
                <a:srgbClr val="C00000"/>
              </a:solidFill>
            </a:endParaRPr>
          </a:p>
          <a:p>
            <a:pPr marL="361950" indent="-361950">
              <a:buClr>
                <a:srgbClr val="0070C0"/>
              </a:buClr>
              <a:buSzPct val="80000"/>
              <a:buFont typeface="Wingdings 3" panose="05040102010807070707" pitchFamily="18" charset="2"/>
              <a:buChar char=""/>
            </a:pPr>
            <a:r>
              <a:rPr lang="en-US" sz="2100" dirty="0"/>
              <a:t>There are many occasions when cells need to take in substances which are only present in small quantities around them. Root hair cells in plants, for example, take in nitrate ions from the soil. </a:t>
            </a:r>
            <a:endParaRPr lang="en-US" sz="2100" dirty="0" smtClean="0"/>
          </a:p>
          <a:p>
            <a:pPr marL="361950" indent="-361950">
              <a:buClr>
                <a:srgbClr val="0070C0"/>
              </a:buClr>
              <a:buSzPct val="80000"/>
              <a:buFont typeface="Wingdings 3" panose="05040102010807070707" pitchFamily="18" charset="2"/>
              <a:buChar char=""/>
            </a:pPr>
            <a:r>
              <a:rPr lang="en-US" sz="2100" dirty="0" smtClean="0"/>
              <a:t>Very </a:t>
            </a:r>
            <a:r>
              <a:rPr lang="en-US" sz="2100" dirty="0"/>
              <a:t>often, the concentration of nitrate ions inside the root hair cell is higher than the concentration in the soil. The diffusion gradient for the nitrate ions is out of the root hair, and into the soil.</a:t>
            </a:r>
          </a:p>
          <a:p>
            <a:pPr marL="361950" indent="-361950">
              <a:buClr>
                <a:srgbClr val="0070C0"/>
              </a:buClr>
              <a:buSzPct val="80000"/>
              <a:buFont typeface="Wingdings 3" panose="05040102010807070707" pitchFamily="18" charset="2"/>
              <a:buChar char=""/>
            </a:pPr>
            <a:r>
              <a:rPr lang="en-US" sz="2100" dirty="0"/>
              <a:t>Despite this, the root hair cells are still able to take nitrate ions in. They do it by a process called active transport. Active transport is an energy-consuming process by which substances are transported against their </a:t>
            </a:r>
            <a:r>
              <a:rPr lang="en-US" sz="2100" dirty="0" smtClean="0"/>
              <a:t/>
            </a:r>
            <a:br>
              <a:rPr lang="en-US" sz="2100" dirty="0" smtClean="0"/>
            </a:br>
            <a:r>
              <a:rPr lang="en-US" sz="2100" dirty="0" smtClean="0"/>
              <a:t>concentration </a:t>
            </a:r>
            <a:r>
              <a:rPr lang="en-US" sz="2100" dirty="0"/>
              <a:t>gradient. </a:t>
            </a:r>
            <a:r>
              <a:rPr lang="en-US" sz="2100" dirty="0" smtClean="0"/>
              <a:t/>
            </a:r>
            <a:br>
              <a:rPr lang="en-US" sz="2100" dirty="0" smtClean="0"/>
            </a:br>
            <a:r>
              <a:rPr lang="en-US" sz="2100" dirty="0" smtClean="0"/>
              <a:t>The </a:t>
            </a:r>
            <a:r>
              <a:rPr lang="en-US" sz="2100" dirty="0"/>
              <a:t>energy is provided </a:t>
            </a:r>
            <a:r>
              <a:rPr lang="en-US" sz="2100" dirty="0" smtClean="0"/>
              <a:t/>
            </a:r>
            <a:br>
              <a:rPr lang="en-US" sz="2100" dirty="0" smtClean="0"/>
            </a:br>
            <a:r>
              <a:rPr lang="en-US" sz="2100" dirty="0" smtClean="0"/>
              <a:t>by </a:t>
            </a:r>
            <a:r>
              <a:rPr lang="en-US" sz="2100" dirty="0"/>
              <a:t>respiration in the cell</a:t>
            </a:r>
            <a:r>
              <a:rPr lang="en-US" sz="2100" dirty="0" smtClean="0"/>
              <a:t>.</a:t>
            </a:r>
            <a:endParaRPr lang="en-US" sz="2100" dirty="0"/>
          </a:p>
        </p:txBody>
      </p:sp>
      <p:sp>
        <p:nvSpPr>
          <p:cNvPr id="11" name="TextBox 10">
            <a:hlinkClick r:id="rId3" action="ppaction://hlinkfile"/>
          </p:cNvPr>
          <p:cNvSpPr txBox="1"/>
          <p:nvPr/>
        </p:nvSpPr>
        <p:spPr>
          <a:xfrm>
            <a:off x="851920" y="6237312"/>
            <a:ext cx="220791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Active Transport</a:t>
            </a:r>
            <a:endParaRPr lang="en-GB" sz="2000" b="1" dirty="0"/>
          </a:p>
        </p:txBody>
      </p:sp>
      <p:pic>
        <p:nvPicPr>
          <p:cNvPr id="3074" name="Picture 2" descr="Image result for Osmosis and Plant Cel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35896" y="4509120"/>
            <a:ext cx="5224463" cy="212830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5" action="ppaction://hlinksldjump"/>
          </p:cNvPr>
          <p:cNvSpPr txBox="1"/>
          <p:nvPr/>
        </p:nvSpPr>
        <p:spPr>
          <a:xfrm>
            <a:off x="8241213" y="908720"/>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3918591305"/>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35</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dirty="0" smtClean="0"/>
              <a:t>3.3 – Active Transport</a:t>
            </a:r>
            <a:endParaRPr lang="en-US" dirty="0"/>
          </a:p>
        </p:txBody>
      </p:sp>
      <p:sp>
        <p:nvSpPr>
          <p:cNvPr id="9" name="Rectangle 8"/>
          <p:cNvSpPr/>
          <p:nvPr/>
        </p:nvSpPr>
        <p:spPr>
          <a:xfrm>
            <a:off x="179512" y="1124744"/>
            <a:ext cx="8640960" cy="4401205"/>
          </a:xfrm>
          <a:prstGeom prst="rect">
            <a:avLst/>
          </a:prstGeom>
        </p:spPr>
        <p:txBody>
          <a:bodyPr wrap="square">
            <a:spAutoFit/>
          </a:bodyPr>
          <a:lstStyle/>
          <a:p>
            <a:pPr marL="276225" indent="-276225">
              <a:buClr>
                <a:srgbClr val="0070C0"/>
              </a:buClr>
              <a:buSzPct val="80000"/>
            </a:pPr>
            <a:r>
              <a:rPr lang="en-US" sz="2000" b="1" dirty="0" smtClean="0">
                <a:solidFill>
                  <a:srgbClr val="C00000"/>
                </a:solidFill>
              </a:rPr>
              <a:t>Osmosis </a:t>
            </a:r>
            <a:r>
              <a:rPr lang="en-US" sz="2000" b="1" dirty="0">
                <a:solidFill>
                  <a:srgbClr val="C00000"/>
                </a:solidFill>
              </a:rPr>
              <a:t>and </a:t>
            </a:r>
            <a:r>
              <a:rPr lang="en-US" sz="2000" b="1" dirty="0" smtClean="0">
                <a:solidFill>
                  <a:srgbClr val="C00000"/>
                </a:solidFill>
              </a:rPr>
              <a:t>Plant Cells</a:t>
            </a:r>
            <a:endParaRPr lang="en-US" sz="2000" b="1" dirty="0">
              <a:solidFill>
                <a:srgbClr val="C00000"/>
              </a:solidFill>
            </a:endParaRPr>
          </a:p>
          <a:p>
            <a:pPr marL="276225" indent="-276225">
              <a:buClr>
                <a:srgbClr val="0070C0"/>
              </a:buClr>
              <a:buSzPct val="80000"/>
              <a:buFont typeface="Wingdings 3" panose="05040102010807070707" pitchFamily="18" charset="2"/>
              <a:buChar char=""/>
            </a:pPr>
            <a:r>
              <a:rPr lang="en-US" sz="2000" dirty="0" smtClean="0"/>
              <a:t>In </a:t>
            </a:r>
            <a:r>
              <a:rPr lang="en-US" sz="2000" dirty="0"/>
              <a:t>the cell membrane of the root hair cells are special transport proteins. These proteins pick up nitrate ions from outside the cell, and then change shape in such a way that they push the nitrate ions through the cell membrane and into the cytoplasm of the cell</a:t>
            </a:r>
            <a:r>
              <a:rPr lang="en-US" sz="2000" dirty="0" smtClean="0"/>
              <a:t>.</a:t>
            </a:r>
          </a:p>
          <a:p>
            <a:pPr marL="276225" indent="-276225">
              <a:buClr>
                <a:srgbClr val="0070C0"/>
              </a:buClr>
              <a:buSzPct val="80000"/>
              <a:buFont typeface="Wingdings 3" panose="05040102010807070707" pitchFamily="18" charset="2"/>
              <a:buChar char=""/>
            </a:pPr>
            <a:r>
              <a:rPr lang="en-US" sz="2000" dirty="0"/>
              <a:t>As its name suggests, </a:t>
            </a:r>
            <a:r>
              <a:rPr lang="en-US" sz="2000" b="1" dirty="0">
                <a:solidFill>
                  <a:srgbClr val="FF0000"/>
                </a:solidFill>
              </a:rPr>
              <a:t>active transport </a:t>
            </a:r>
            <a:r>
              <a:rPr lang="en-US" sz="2000" dirty="0"/>
              <a:t>uses energy.</a:t>
            </a:r>
          </a:p>
          <a:p>
            <a:pPr marL="276225" indent="-276225">
              <a:buClr>
                <a:srgbClr val="0070C0"/>
              </a:buClr>
              <a:buSzPct val="80000"/>
              <a:buFont typeface="Wingdings 3" panose="05040102010807070707" pitchFamily="18" charset="2"/>
              <a:buChar char=""/>
            </a:pPr>
            <a:r>
              <a:rPr lang="en-US" sz="2000" dirty="0"/>
              <a:t>The energy is provided by respiration inside the root hair cells. (You can find out about respiration in Chapter 11.) Energy is needed to produce the shape change in the transport protein. </a:t>
            </a:r>
            <a:endParaRPr lang="en-US" sz="2000" dirty="0" smtClean="0"/>
          </a:p>
          <a:p>
            <a:pPr marL="276225" indent="-276225">
              <a:buClr>
                <a:srgbClr val="0070C0"/>
              </a:buClr>
              <a:buSzPct val="80000"/>
              <a:buFont typeface="Wingdings 3" panose="05040102010807070707" pitchFamily="18" charset="2"/>
              <a:buChar char=""/>
            </a:pPr>
            <a:r>
              <a:rPr lang="en-US" sz="2000" dirty="0" smtClean="0"/>
              <a:t>You </a:t>
            </a:r>
            <a:r>
              <a:rPr lang="en-US" sz="2000" dirty="0"/>
              <a:t>can think of active transport as a process in which chemical energy that has been released from glucose (by respiration) is converted into kinetic energy of molecules and ions</a:t>
            </a:r>
            <a:r>
              <a:rPr lang="en-US" sz="2000" dirty="0" smtClean="0"/>
              <a:t>.</a:t>
            </a:r>
          </a:p>
          <a:p>
            <a:pPr marL="276225" indent="-276225">
              <a:buClr>
                <a:srgbClr val="0070C0"/>
              </a:buClr>
              <a:buSzPct val="80000"/>
              <a:buFont typeface="Wingdings 3" panose="05040102010807070707" pitchFamily="18" charset="2"/>
              <a:buChar char=""/>
            </a:pPr>
            <a:r>
              <a:rPr lang="en-US" sz="2000" dirty="0"/>
              <a:t>Most other cells can carry out active transport.</a:t>
            </a:r>
          </a:p>
          <a:p>
            <a:pPr marL="276225" indent="-276225">
              <a:buClr>
                <a:srgbClr val="0070C0"/>
              </a:buClr>
              <a:buSzPct val="80000"/>
              <a:buFont typeface="Wingdings 3" panose="05040102010807070707" pitchFamily="18" charset="2"/>
              <a:buChar char=""/>
            </a:pPr>
            <a:endParaRPr lang="en-US" sz="2000" dirty="0"/>
          </a:p>
        </p:txBody>
      </p:sp>
      <p:sp>
        <p:nvSpPr>
          <p:cNvPr id="11" name="TextBox 10">
            <a:hlinkClick r:id="rId3" action="ppaction://hlinkfile"/>
          </p:cNvPr>
          <p:cNvSpPr txBox="1"/>
          <p:nvPr/>
        </p:nvSpPr>
        <p:spPr>
          <a:xfrm>
            <a:off x="6660232" y="4973106"/>
            <a:ext cx="220791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Active Transport</a:t>
            </a:r>
            <a:endParaRPr lang="en-GB" sz="2000" b="1" dirty="0"/>
          </a:p>
        </p:txBody>
      </p:sp>
      <p:sp>
        <p:nvSpPr>
          <p:cNvPr id="6" name="Round Same Side Corner Rectangle 5"/>
          <p:cNvSpPr/>
          <p:nvPr/>
        </p:nvSpPr>
        <p:spPr>
          <a:xfrm>
            <a:off x="179512" y="5157192"/>
            <a:ext cx="2088232" cy="360040"/>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8" name="Round Same Side Corner Rectangle 7"/>
          <p:cNvSpPr/>
          <p:nvPr/>
        </p:nvSpPr>
        <p:spPr>
          <a:xfrm flipV="1">
            <a:off x="179512" y="5525699"/>
            <a:ext cx="8688632" cy="1079203"/>
          </a:xfrm>
          <a:prstGeom prst="round2SameRect">
            <a:avLst/>
          </a:prstGeom>
          <a:solidFill>
            <a:schemeClr val="accent3">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251519" y="5589240"/>
            <a:ext cx="8568953" cy="1015663"/>
          </a:xfrm>
          <a:prstGeom prst="rect">
            <a:avLst/>
          </a:prstGeom>
          <a:noFill/>
        </p:spPr>
        <p:txBody>
          <a:bodyPr wrap="square" rtlCol="0">
            <a:spAutoFit/>
          </a:bodyPr>
          <a:lstStyle/>
          <a:p>
            <a:r>
              <a:rPr lang="en-US" sz="2000" b="1" dirty="0">
                <a:solidFill>
                  <a:srgbClr val="C00000"/>
                </a:solidFill>
              </a:rPr>
              <a:t>active transport </a:t>
            </a:r>
            <a:r>
              <a:rPr lang="en-US" sz="2000" dirty="0"/>
              <a:t>- the movement of molecules </a:t>
            </a:r>
            <a:r>
              <a:rPr lang="en-US" sz="2000" dirty="0" smtClean="0"/>
              <a:t>and </a:t>
            </a:r>
            <a:r>
              <a:rPr lang="en-US" sz="2000" dirty="0"/>
              <a:t>ions in or out of a cell through the cell membrane against a concentration gradient, using energy from respiration</a:t>
            </a:r>
            <a:endParaRPr lang="en-GB" sz="2000" dirty="0"/>
          </a:p>
        </p:txBody>
      </p:sp>
      <p:sp>
        <p:nvSpPr>
          <p:cNvPr id="12" name="TextBox 11">
            <a:hlinkClick r:id="rId4" action="ppaction://hlinksldjump"/>
          </p:cNvPr>
          <p:cNvSpPr txBox="1"/>
          <p:nvPr/>
        </p:nvSpPr>
        <p:spPr>
          <a:xfrm>
            <a:off x="8172400" y="2204864"/>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3681317673"/>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35</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dirty="0" smtClean="0"/>
              <a:t>3.3 – Active Transport</a:t>
            </a:r>
            <a:endParaRPr lang="en-US" dirty="0"/>
          </a:p>
        </p:txBody>
      </p:sp>
      <p:sp>
        <p:nvSpPr>
          <p:cNvPr id="9" name="Rectangle 8"/>
          <p:cNvSpPr/>
          <p:nvPr/>
        </p:nvSpPr>
        <p:spPr>
          <a:xfrm>
            <a:off x="179513" y="1124744"/>
            <a:ext cx="4176463" cy="2862322"/>
          </a:xfrm>
          <a:prstGeom prst="rect">
            <a:avLst/>
          </a:prstGeom>
        </p:spPr>
        <p:txBody>
          <a:bodyPr wrap="square">
            <a:spAutoFit/>
          </a:bodyPr>
          <a:lstStyle/>
          <a:p>
            <a:pPr marL="276225" indent="-276225">
              <a:buClr>
                <a:srgbClr val="0070C0"/>
              </a:buClr>
              <a:buSzPct val="80000"/>
            </a:pPr>
            <a:r>
              <a:rPr lang="en-US" b="1" dirty="0" smtClean="0">
                <a:solidFill>
                  <a:srgbClr val="C00000"/>
                </a:solidFill>
              </a:rPr>
              <a:t>Osmosis </a:t>
            </a:r>
            <a:r>
              <a:rPr lang="en-US" b="1" dirty="0">
                <a:solidFill>
                  <a:srgbClr val="C00000"/>
                </a:solidFill>
              </a:rPr>
              <a:t>and </a:t>
            </a:r>
            <a:r>
              <a:rPr lang="en-US" b="1" dirty="0" smtClean="0">
                <a:solidFill>
                  <a:srgbClr val="C00000"/>
                </a:solidFill>
              </a:rPr>
              <a:t>Plant Cells</a:t>
            </a:r>
            <a:endParaRPr lang="en-US" b="1" dirty="0">
              <a:solidFill>
                <a:srgbClr val="C00000"/>
              </a:solidFill>
            </a:endParaRPr>
          </a:p>
          <a:p>
            <a:pPr marL="269875" indent="-269875">
              <a:buClr>
                <a:srgbClr val="0070C0"/>
              </a:buClr>
              <a:buSzPct val="80000"/>
              <a:buFont typeface="Wingdings 3" panose="05040102010807070707" pitchFamily="18" charset="2"/>
              <a:buChar char=""/>
            </a:pPr>
            <a:r>
              <a:rPr lang="en-US" dirty="0" smtClean="0"/>
              <a:t>In </a:t>
            </a:r>
            <a:r>
              <a:rPr lang="en-US" dirty="0"/>
              <a:t>the human small intestine, for example, glucose can be actively transported from the lumen of the intestine into the cells of the villi. In kidney tubules, glucose is actively transported out of the tubule and into the blood.</a:t>
            </a:r>
          </a:p>
          <a:p>
            <a:pPr marL="269875" indent="-269875">
              <a:buClr>
                <a:srgbClr val="0070C0"/>
              </a:buClr>
              <a:buSzPct val="80000"/>
              <a:buFont typeface="Wingdings 3" panose="05040102010807070707" pitchFamily="18" charset="2"/>
              <a:buChar char=""/>
            </a:pPr>
            <a:r>
              <a:rPr lang="en-US" dirty="0"/>
              <a:t>Figure </a:t>
            </a:r>
            <a:r>
              <a:rPr lang="en-US" b="1" dirty="0"/>
              <a:t>3.10</a:t>
            </a:r>
            <a:r>
              <a:rPr lang="en-US" dirty="0"/>
              <a:t> shows how active transport of glucose takes place.</a:t>
            </a: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251520" y="3987066"/>
            <a:ext cx="3816424" cy="2682294"/>
          </a:xfrm>
          <a:prstGeom prst="rect">
            <a:avLst/>
          </a:prstGeom>
        </p:spPr>
      </p:pic>
      <p:pic>
        <p:nvPicPr>
          <p:cNvPr id="4" name="Picture 3"/>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a:stretch/>
        </p:blipFill>
        <p:spPr>
          <a:xfrm>
            <a:off x="6804248" y="1124744"/>
            <a:ext cx="2088232" cy="1694497"/>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rotWithShape="1">
          <a:blip r:embed="rId5" cstate="print">
            <a:lum bright="-47000" contrast="75000"/>
            <a:extLst>
              <a:ext uri="{28A0092B-C50C-407E-A947-70E740481C1C}">
                <a14:useLocalDpi xmlns:a14="http://schemas.microsoft.com/office/drawing/2010/main" val="0"/>
              </a:ext>
            </a:extLst>
          </a:blip>
          <a:srcRect/>
          <a:stretch/>
        </p:blipFill>
        <p:spPr>
          <a:xfrm>
            <a:off x="6826592" y="2924944"/>
            <a:ext cx="2065888" cy="1694497"/>
          </a:xfrm>
          <a:prstGeom prst="rect">
            <a:avLst/>
          </a:prstGeom>
          <a:effectLst>
            <a:outerShdw blurRad="50800" dist="38100" dir="2700000" algn="tl" rotWithShape="0">
              <a:prstClr val="black">
                <a:alpha val="40000"/>
              </a:prstClr>
            </a:outerShdw>
          </a:effectLst>
        </p:spPr>
      </p:pic>
      <p:pic>
        <p:nvPicPr>
          <p:cNvPr id="12" name="Picture 11"/>
          <p:cNvPicPr>
            <a:picLocks noChangeAspect="1"/>
          </p:cNvPicPr>
          <p:nvPr/>
        </p:nvPicPr>
        <p:blipFill rotWithShape="1">
          <a:blip r:embed="rId6" cstate="print">
            <a:lum bright="-47000" contrast="75000"/>
            <a:extLst>
              <a:ext uri="{28A0092B-C50C-407E-A947-70E740481C1C}">
                <a14:useLocalDpi xmlns:a14="http://schemas.microsoft.com/office/drawing/2010/main" val="0"/>
              </a:ext>
            </a:extLst>
          </a:blip>
          <a:srcRect/>
          <a:stretch/>
        </p:blipFill>
        <p:spPr>
          <a:xfrm>
            <a:off x="6802618" y="4725144"/>
            <a:ext cx="2089862" cy="1656184"/>
          </a:xfrm>
          <a:prstGeom prst="rect">
            <a:avLst/>
          </a:prstGeom>
          <a:effectLst>
            <a:outerShdw blurRad="50800" dist="38100" dir="2700000" algn="tl" rotWithShape="0">
              <a:prstClr val="black">
                <a:alpha val="40000"/>
              </a:prstClr>
            </a:outerShdw>
          </a:effectLst>
        </p:spPr>
      </p:pic>
      <p:sp>
        <p:nvSpPr>
          <p:cNvPr id="13" name="Rectangle 12"/>
          <p:cNvSpPr/>
          <p:nvPr/>
        </p:nvSpPr>
        <p:spPr>
          <a:xfrm>
            <a:off x="4355976" y="1140593"/>
            <a:ext cx="2470615" cy="5062924"/>
          </a:xfrm>
          <a:prstGeom prst="rect">
            <a:avLst/>
          </a:prstGeom>
        </p:spPr>
        <p:txBody>
          <a:bodyPr wrap="square">
            <a:spAutoFit/>
          </a:bodyPr>
          <a:lstStyle/>
          <a:p>
            <a:pPr marL="269875" indent="-269875">
              <a:buFont typeface="+mj-lt"/>
              <a:buAutoNum type="arabicPeriod"/>
            </a:pPr>
            <a:r>
              <a:rPr lang="en-US" sz="1700" dirty="0" smtClean="0">
                <a:solidFill>
                  <a:srgbClr val="0070C0"/>
                </a:solidFill>
              </a:rPr>
              <a:t>The </a:t>
            </a:r>
            <a:r>
              <a:rPr lang="en-US" sz="1700" dirty="0">
                <a:solidFill>
                  <a:srgbClr val="0070C0"/>
                </a:solidFill>
              </a:rPr>
              <a:t>glucose molecule enters the transport protein</a:t>
            </a:r>
            <a:r>
              <a:rPr lang="en-US" sz="1700" dirty="0" smtClean="0">
                <a:solidFill>
                  <a:srgbClr val="0070C0"/>
                </a:solidFill>
              </a:rPr>
              <a:t>.</a:t>
            </a:r>
            <a:br>
              <a:rPr lang="en-US" sz="1700" dirty="0" smtClean="0">
                <a:solidFill>
                  <a:srgbClr val="0070C0"/>
                </a:solidFill>
              </a:rPr>
            </a:br>
            <a:r>
              <a:rPr lang="en-US" sz="1700" dirty="0" smtClean="0">
                <a:solidFill>
                  <a:srgbClr val="0070C0"/>
                </a:solidFill>
              </a:rPr>
              <a:t/>
            </a:r>
            <a:br>
              <a:rPr lang="en-US" sz="1700" dirty="0" smtClean="0">
                <a:solidFill>
                  <a:srgbClr val="0070C0"/>
                </a:solidFill>
              </a:rPr>
            </a:br>
            <a:r>
              <a:rPr lang="en-US" sz="1700" dirty="0" smtClean="0">
                <a:solidFill>
                  <a:srgbClr val="0070C0"/>
                </a:solidFill>
              </a:rPr>
              <a:t/>
            </a:r>
            <a:br>
              <a:rPr lang="en-US" sz="1700" dirty="0" smtClean="0">
                <a:solidFill>
                  <a:srgbClr val="0070C0"/>
                </a:solidFill>
              </a:rPr>
            </a:br>
            <a:endParaRPr lang="en-US" sz="1700" dirty="0">
              <a:solidFill>
                <a:srgbClr val="0070C0"/>
              </a:solidFill>
            </a:endParaRPr>
          </a:p>
          <a:p>
            <a:pPr marL="269875" indent="-269875">
              <a:buFont typeface="+mj-lt"/>
              <a:buAutoNum type="arabicPeriod"/>
            </a:pPr>
            <a:r>
              <a:rPr lang="en-US" sz="1700" dirty="0" smtClean="0">
                <a:solidFill>
                  <a:srgbClr val="0070C0"/>
                </a:solidFill>
              </a:rPr>
              <a:t>The </a:t>
            </a:r>
            <a:r>
              <a:rPr lang="en-US" sz="1700" dirty="0">
                <a:solidFill>
                  <a:srgbClr val="0070C0"/>
                </a:solidFill>
              </a:rPr>
              <a:t>transport protein changes shape</a:t>
            </a:r>
            <a:r>
              <a:rPr lang="en-US" sz="1700" dirty="0" smtClean="0">
                <a:solidFill>
                  <a:srgbClr val="0070C0"/>
                </a:solidFill>
              </a:rPr>
              <a:t>. The </a:t>
            </a:r>
            <a:r>
              <a:rPr lang="en-US" sz="1700" dirty="0">
                <a:solidFill>
                  <a:srgbClr val="0070C0"/>
                </a:solidFill>
              </a:rPr>
              <a:t>energy needed for it to do this is provided by respiration in the cell</a:t>
            </a:r>
            <a:r>
              <a:rPr lang="en-US" sz="1700" dirty="0" smtClean="0">
                <a:solidFill>
                  <a:srgbClr val="0070C0"/>
                </a:solidFill>
              </a:rPr>
              <a:t>.</a:t>
            </a:r>
            <a:br>
              <a:rPr lang="en-US" sz="1700" dirty="0" smtClean="0">
                <a:solidFill>
                  <a:srgbClr val="0070C0"/>
                </a:solidFill>
              </a:rPr>
            </a:br>
            <a:endParaRPr lang="en-US" sz="1700" dirty="0">
              <a:solidFill>
                <a:srgbClr val="0070C0"/>
              </a:solidFill>
            </a:endParaRPr>
          </a:p>
          <a:p>
            <a:pPr marL="269875" indent="-269875">
              <a:buFont typeface="+mj-lt"/>
              <a:buAutoNum type="arabicPeriod"/>
            </a:pPr>
            <a:r>
              <a:rPr lang="en-US" sz="1700" dirty="0" smtClean="0">
                <a:solidFill>
                  <a:srgbClr val="0070C0"/>
                </a:solidFill>
              </a:rPr>
              <a:t>The </a:t>
            </a:r>
            <a:r>
              <a:rPr lang="en-US" sz="1700" dirty="0">
                <a:solidFill>
                  <a:srgbClr val="0070C0"/>
                </a:solidFill>
              </a:rPr>
              <a:t>change of shape of the transport protein pushes the glucose molecule into the cell</a:t>
            </a:r>
            <a:r>
              <a:rPr lang="en-US" sz="1700" dirty="0" smtClean="0">
                <a:solidFill>
                  <a:srgbClr val="0070C0"/>
                </a:solidFill>
              </a:rPr>
              <a:t>.</a:t>
            </a:r>
            <a:endParaRPr lang="en-GB" sz="1700" dirty="0">
              <a:solidFill>
                <a:srgbClr val="0070C0"/>
              </a:solidFill>
            </a:endParaRPr>
          </a:p>
        </p:txBody>
      </p:sp>
      <p:sp>
        <p:nvSpPr>
          <p:cNvPr id="14" name="Rectangle 13"/>
          <p:cNvSpPr/>
          <p:nvPr/>
        </p:nvSpPr>
        <p:spPr>
          <a:xfrm>
            <a:off x="4526200" y="6381328"/>
            <a:ext cx="3563796" cy="369332"/>
          </a:xfrm>
          <a:prstGeom prst="rect">
            <a:avLst/>
          </a:prstGeom>
        </p:spPr>
        <p:txBody>
          <a:bodyPr wrap="none">
            <a:spAutoFit/>
          </a:bodyPr>
          <a:lstStyle/>
          <a:p>
            <a:pPr marL="285750" indent="-285750">
              <a:buClr>
                <a:srgbClr val="C00000"/>
              </a:buClr>
              <a:buSzPct val="80000"/>
              <a:buFont typeface="Arial" panose="020B0604020202020204" pitchFamily="34" charset="0"/>
              <a:buChar char="▲"/>
            </a:pPr>
            <a:r>
              <a:rPr lang="en-GB" b="1" dirty="0"/>
              <a:t>Figure 3.10 </a:t>
            </a:r>
            <a:r>
              <a:rPr lang="en-GB" b="1" dirty="0" smtClean="0"/>
              <a:t>- </a:t>
            </a:r>
            <a:r>
              <a:rPr lang="en-GB" dirty="0" smtClean="0"/>
              <a:t>Active </a:t>
            </a:r>
            <a:r>
              <a:rPr lang="en-GB" dirty="0"/>
              <a:t>transport.</a:t>
            </a:r>
          </a:p>
        </p:txBody>
      </p:sp>
      <p:sp>
        <p:nvSpPr>
          <p:cNvPr id="15" name="TextBox 14">
            <a:hlinkClick r:id="rId7" action="ppaction://hlinksldjump"/>
          </p:cNvPr>
          <p:cNvSpPr txBox="1"/>
          <p:nvPr/>
        </p:nvSpPr>
        <p:spPr>
          <a:xfrm>
            <a:off x="3848725" y="3225750"/>
            <a:ext cx="723275" cy="923330"/>
          </a:xfrm>
          <a:prstGeom prst="rect">
            <a:avLst/>
          </a:prstGeom>
          <a:noFill/>
        </p:spPr>
        <p:txBody>
          <a:bodyPr wrap="none" rtlCol="0">
            <a:spAutoFit/>
          </a:bodyPr>
          <a:lstStyle/>
          <a:p>
            <a:r>
              <a:rPr lang="en-IE" sz="5400" b="1" dirty="0" smtClean="0">
                <a:solidFill>
                  <a:srgbClr val="FF0000"/>
                </a:solidFill>
              </a:rPr>
              <a:t>Q</a:t>
            </a:r>
            <a:endParaRPr lang="en-GB" sz="2000" b="1" dirty="0">
              <a:solidFill>
                <a:srgbClr val="FF0000"/>
              </a:solidFill>
            </a:endParaRPr>
          </a:p>
        </p:txBody>
      </p:sp>
    </p:spTree>
    <p:extLst>
      <p:ext uri="{BB962C8B-B14F-4D97-AF65-F5344CB8AC3E}">
        <p14:creationId xmlns:p14="http://schemas.microsoft.com/office/powerpoint/2010/main" val="3021809009"/>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36</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3.3 – Active Transport</a:t>
            </a:r>
            <a:endParaRPr lang="en-US" sz="4000" dirty="0"/>
          </a:p>
        </p:txBody>
      </p:sp>
      <p:sp>
        <p:nvSpPr>
          <p:cNvPr id="2" name="Rounded Rectangle 1"/>
          <p:cNvSpPr/>
          <p:nvPr/>
        </p:nvSpPr>
        <p:spPr>
          <a:xfrm>
            <a:off x="179512" y="1124744"/>
            <a:ext cx="8712968" cy="5527334"/>
          </a:xfrm>
          <a:prstGeom prst="roundRect">
            <a:avLst>
              <a:gd name="adj" fmla="val 5002"/>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72000" tIns="36000" rIns="2988000" bIns="36000" rtlCol="0" anchor="ctr"/>
          <a:lstStyle/>
          <a:p>
            <a:r>
              <a:rPr lang="en-GB" sz="1600" b="1" dirty="0" smtClean="0">
                <a:solidFill>
                  <a:srgbClr val="C00000"/>
                </a:solidFill>
                <a:latin typeface="Arial" panose="020B0604020202020204" pitchFamily="34" charset="0"/>
                <a:cs typeface="Arial" panose="020B0604020202020204" pitchFamily="34" charset="0"/>
              </a:rPr>
              <a:t>Activity 3.5 - </a:t>
            </a:r>
            <a:r>
              <a:rPr lang="en-US" sz="1600" b="1" dirty="0">
                <a:solidFill>
                  <a:srgbClr val="C00000"/>
                </a:solidFill>
                <a:latin typeface="Arial" panose="020B0604020202020204" pitchFamily="34" charset="0"/>
                <a:cs typeface="Arial" panose="020B0604020202020204" pitchFamily="34" charset="0"/>
              </a:rPr>
              <a:t>Measuring the rate of osmosis</a:t>
            </a:r>
            <a:endParaRPr lang="en-GB" sz="1600" b="1" dirty="0">
              <a:solidFill>
                <a:srgbClr val="C00000"/>
              </a:solidFill>
              <a:latin typeface="Arial" panose="020B0604020202020204" pitchFamily="34" charset="0"/>
              <a:cs typeface="Arial" panose="020B0604020202020204" pitchFamily="34" charset="0"/>
            </a:endParaRPr>
          </a:p>
          <a:p>
            <a:r>
              <a:rPr lang="en-US" sz="1600" b="1" dirty="0" smtClean="0">
                <a:solidFill>
                  <a:schemeClr val="tx1"/>
                </a:solidFill>
                <a:latin typeface="Arial" panose="020B0604020202020204" pitchFamily="34" charset="0"/>
                <a:cs typeface="Arial" panose="020B0604020202020204" pitchFamily="34" charset="0"/>
              </a:rPr>
              <a:t>Skills - A03.1 </a:t>
            </a:r>
            <a:r>
              <a:rPr lang="en-US" sz="1600" b="1" dirty="0">
                <a:solidFill>
                  <a:schemeClr val="tx1"/>
                </a:solidFill>
                <a:latin typeface="Arial" panose="020B0604020202020204" pitchFamily="34" charset="0"/>
                <a:cs typeface="Arial" panose="020B0604020202020204" pitchFamily="34" charset="0"/>
              </a:rPr>
              <a:t>Using techniques, apparatus and materials</a:t>
            </a:r>
          </a:p>
          <a:p>
            <a:r>
              <a:rPr lang="en-US" sz="1600" b="1" dirty="0">
                <a:solidFill>
                  <a:schemeClr val="tx1"/>
                </a:solidFill>
                <a:latin typeface="Arial" panose="020B0604020202020204" pitchFamily="34" charset="0"/>
                <a:cs typeface="Arial" panose="020B0604020202020204" pitchFamily="34" charset="0"/>
              </a:rPr>
              <a:t>A03.2 </a:t>
            </a:r>
            <a:r>
              <a:rPr lang="en-US" sz="1600" b="1" dirty="0" smtClean="0">
                <a:solidFill>
                  <a:schemeClr val="tx1"/>
                </a:solidFill>
                <a:latin typeface="Arial" panose="020B0604020202020204" pitchFamily="34" charset="0"/>
                <a:cs typeface="Arial" panose="020B0604020202020204" pitchFamily="34" charset="0"/>
              </a:rPr>
              <a:t>Planning - A03.3 </a:t>
            </a:r>
            <a:r>
              <a:rPr lang="en-US" sz="1600" b="1" dirty="0">
                <a:solidFill>
                  <a:schemeClr val="tx1"/>
                </a:solidFill>
                <a:latin typeface="Arial" panose="020B0604020202020204" pitchFamily="34" charset="0"/>
                <a:cs typeface="Arial" panose="020B0604020202020204" pitchFamily="34" charset="0"/>
              </a:rPr>
              <a:t>Observing, measuring and recording</a:t>
            </a:r>
          </a:p>
          <a:p>
            <a:r>
              <a:rPr lang="en-US" sz="1600" b="1" dirty="0">
                <a:solidFill>
                  <a:schemeClr val="tx1"/>
                </a:solidFill>
                <a:latin typeface="Arial" panose="020B0604020202020204" pitchFamily="34" charset="0"/>
                <a:cs typeface="Arial" panose="020B0604020202020204" pitchFamily="34" charset="0"/>
              </a:rPr>
              <a:t>A03.4 Interpreting and evaluating observations and data</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Collect </a:t>
            </a:r>
            <a:r>
              <a:rPr lang="en-US" sz="1600" dirty="0">
                <a:solidFill>
                  <a:schemeClr val="tx1"/>
                </a:solidFill>
                <a:latin typeface="Arial" panose="020B0604020202020204" pitchFamily="34" charset="0"/>
                <a:cs typeface="Arial" panose="020B0604020202020204" pitchFamily="34" charset="0"/>
              </a:rPr>
              <a:t>a piece of Visking tubing. Moisten it and rub it between your fingers to open it. Tie one end tightly.</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Use </a:t>
            </a:r>
            <a:r>
              <a:rPr lang="en-US" sz="1600" dirty="0">
                <a:solidFill>
                  <a:schemeClr val="tx1"/>
                </a:solidFill>
                <a:latin typeface="Arial" panose="020B0604020202020204" pitchFamily="34" charset="0"/>
                <a:cs typeface="Arial" panose="020B0604020202020204" pitchFamily="34" charset="0"/>
              </a:rPr>
              <a:t>a dropper pipette to put some concentrated sugar solution into the tubing.</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Place </a:t>
            </a:r>
            <a:r>
              <a:rPr lang="en-US" sz="1600" dirty="0">
                <a:solidFill>
                  <a:schemeClr val="tx1"/>
                </a:solidFill>
                <a:latin typeface="Arial" panose="020B0604020202020204" pitchFamily="34" charset="0"/>
                <a:cs typeface="Arial" panose="020B0604020202020204" pitchFamily="34" charset="0"/>
              </a:rPr>
              <a:t>a long, narrow glass tube into the tubing, as shown in the diagram. Tie it very, very tightly, using thread.</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Place </a:t>
            </a:r>
            <a:r>
              <a:rPr lang="en-US" sz="1600" dirty="0">
                <a:solidFill>
                  <a:schemeClr val="tx1"/>
                </a:solidFill>
                <a:latin typeface="Arial" panose="020B0604020202020204" pitchFamily="34" charset="0"/>
                <a:cs typeface="Arial" panose="020B0604020202020204" pitchFamily="34" charset="0"/>
              </a:rPr>
              <a:t>the tubing inside a beaker of water, as shown in the diagram</a:t>
            </a:r>
            <a:r>
              <a:rPr lang="en-US" sz="1600" dirty="0" smtClean="0">
                <a:solidFill>
                  <a:schemeClr val="tx1"/>
                </a:solidFill>
                <a:latin typeface="Arial" panose="020B0604020202020204" pitchFamily="34" charset="0"/>
                <a:cs typeface="Arial" panose="020B0604020202020204" pitchFamily="34" charset="0"/>
              </a:rPr>
              <a:t>.</a:t>
            </a:r>
            <a:endParaRPr lang="en-US" sz="1600" dirty="0">
              <a:solidFill>
                <a:schemeClr val="tx1"/>
              </a:solidFill>
              <a:latin typeface="Arial" panose="020B0604020202020204" pitchFamily="34" charset="0"/>
              <a:cs typeface="Arial" panose="020B0604020202020204" pitchFamily="34" charset="0"/>
            </a:endParaRP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Mark </a:t>
            </a:r>
            <a:r>
              <a:rPr lang="en-US" sz="1600" dirty="0">
                <a:solidFill>
                  <a:schemeClr val="tx1"/>
                </a:solidFill>
                <a:latin typeface="Arial" panose="020B0604020202020204" pitchFamily="34" charset="0"/>
                <a:cs typeface="Arial" panose="020B0604020202020204" pitchFamily="34" charset="0"/>
              </a:rPr>
              <a:t>the level of liquid inside the glass tube.</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Make </a:t>
            </a:r>
            <a:r>
              <a:rPr lang="en-US" sz="1600" dirty="0">
                <a:solidFill>
                  <a:schemeClr val="tx1"/>
                </a:solidFill>
                <a:latin typeface="Arial" panose="020B0604020202020204" pitchFamily="34" charset="0"/>
                <a:cs typeface="Arial" panose="020B0604020202020204" pitchFamily="34" charset="0"/>
              </a:rPr>
              <a:t>a copy of this results chart.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Every </a:t>
            </a:r>
            <a:r>
              <a:rPr lang="en-US" sz="1600" dirty="0">
                <a:solidFill>
                  <a:schemeClr val="tx1"/>
                </a:solidFill>
                <a:latin typeface="Arial" panose="020B0604020202020204" pitchFamily="34" charset="0"/>
                <a:cs typeface="Arial" panose="020B0604020202020204" pitchFamily="34" charset="0"/>
              </a:rPr>
              <a:t>2 minutes, record the level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of </a:t>
            </a:r>
            <a:r>
              <a:rPr lang="en-US" sz="1600" dirty="0">
                <a:solidFill>
                  <a:schemeClr val="tx1"/>
                </a:solidFill>
                <a:latin typeface="Arial" panose="020B0604020202020204" pitchFamily="34" charset="0"/>
                <a:cs typeface="Arial" panose="020B0604020202020204" pitchFamily="34" charset="0"/>
              </a:rPr>
              <a:t>the </a:t>
            </a:r>
            <a:r>
              <a:rPr lang="en-US" sz="1600" dirty="0" smtClean="0">
                <a:solidFill>
                  <a:schemeClr val="tx1"/>
                </a:solidFill>
                <a:latin typeface="Arial" panose="020B0604020202020204" pitchFamily="34" charset="0"/>
                <a:cs typeface="Arial" panose="020B0604020202020204" pitchFamily="34" charset="0"/>
              </a:rPr>
              <a:t>liquid </a:t>
            </a:r>
            <a:r>
              <a:rPr lang="en-US" sz="1600" dirty="0">
                <a:solidFill>
                  <a:schemeClr val="tx1"/>
                </a:solidFill>
                <a:latin typeface="Arial" panose="020B0604020202020204" pitchFamily="34" charset="0"/>
                <a:cs typeface="Arial" panose="020B0604020202020204" pitchFamily="34" charset="0"/>
              </a:rPr>
              <a:t>in the glass tube.</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Collect </a:t>
            </a:r>
            <a:r>
              <a:rPr lang="en-US" sz="1600" dirty="0">
                <a:solidFill>
                  <a:schemeClr val="tx1"/>
                </a:solidFill>
                <a:latin typeface="Arial" panose="020B0604020202020204" pitchFamily="34" charset="0"/>
                <a:cs typeface="Arial" panose="020B0604020202020204" pitchFamily="34" charset="0"/>
              </a:rPr>
              <a:t>a sheet of graph paper.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Draw </a:t>
            </a:r>
            <a:r>
              <a:rPr lang="en-US" sz="1600" dirty="0">
                <a:solidFill>
                  <a:schemeClr val="tx1"/>
                </a:solidFill>
                <a:latin typeface="Arial" panose="020B0604020202020204" pitchFamily="34" charset="0"/>
                <a:cs typeface="Arial" panose="020B0604020202020204" pitchFamily="34" charset="0"/>
              </a:rPr>
              <a:t>a </a:t>
            </a:r>
            <a:r>
              <a:rPr lang="en-US" sz="1600" dirty="0" smtClean="0">
                <a:solidFill>
                  <a:schemeClr val="tx1"/>
                </a:solidFill>
                <a:latin typeface="Arial" panose="020B0604020202020204" pitchFamily="34" charset="0"/>
                <a:cs typeface="Arial" panose="020B0604020202020204" pitchFamily="34" charset="0"/>
              </a:rPr>
              <a:t>line </a:t>
            </a:r>
            <a:r>
              <a:rPr lang="en-US" sz="1600" dirty="0">
                <a:solidFill>
                  <a:schemeClr val="tx1"/>
                </a:solidFill>
                <a:latin typeface="Arial" panose="020B0604020202020204" pitchFamily="34" charset="0"/>
                <a:cs typeface="Arial" panose="020B0604020202020204" pitchFamily="34" charset="0"/>
              </a:rPr>
              <a:t>graph of your results.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Put </a:t>
            </a:r>
            <a:r>
              <a:rPr lang="en-US" sz="1600" dirty="0">
                <a:solidFill>
                  <a:schemeClr val="tx1"/>
                </a:solidFill>
                <a:latin typeface="Arial" panose="020B0604020202020204" pitchFamily="34" charset="0"/>
                <a:cs typeface="Arial" panose="020B0604020202020204" pitchFamily="34" charset="0"/>
              </a:rPr>
              <a:t>time in </a:t>
            </a:r>
            <a:r>
              <a:rPr lang="en-US" sz="1600" dirty="0" smtClean="0">
                <a:solidFill>
                  <a:schemeClr val="tx1"/>
                </a:solidFill>
                <a:latin typeface="Arial" panose="020B0604020202020204" pitchFamily="34" charset="0"/>
                <a:cs typeface="Arial" panose="020B0604020202020204" pitchFamily="34" charset="0"/>
              </a:rPr>
              <a:t>minutes </a:t>
            </a:r>
            <a:r>
              <a:rPr lang="en-US" sz="1600" dirty="0">
                <a:solidFill>
                  <a:schemeClr val="tx1"/>
                </a:solidFill>
                <a:latin typeface="Arial" panose="020B0604020202020204" pitchFamily="34" charset="0"/>
                <a:cs typeface="Arial" panose="020B0604020202020204" pitchFamily="34" charset="0"/>
              </a:rPr>
              <a:t>on the x-axis, </a:t>
            </a:r>
            <a:r>
              <a:rPr lang="en-US" sz="1600" dirty="0" smtClean="0">
                <a:solidFill>
                  <a:schemeClr val="tx1"/>
                </a:solidFill>
                <a:latin typeface="Arial" panose="020B0604020202020204" pitchFamily="34" charset="0"/>
                <a:cs typeface="Arial" panose="020B0604020202020204" pitchFamily="34" charset="0"/>
              </a:rPr>
              <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and </a:t>
            </a:r>
            <a:r>
              <a:rPr lang="en-US" sz="1600" dirty="0">
                <a:solidFill>
                  <a:schemeClr val="tx1"/>
                </a:solidFill>
                <a:latin typeface="Arial" panose="020B0604020202020204" pitchFamily="34" charset="0"/>
                <a:cs typeface="Arial" panose="020B0604020202020204" pitchFamily="34" charset="0"/>
              </a:rPr>
              <a:t>height in </a:t>
            </a:r>
            <a:r>
              <a:rPr lang="en-US" sz="1600" dirty="0" smtClean="0">
                <a:solidFill>
                  <a:schemeClr val="tx1"/>
                </a:solidFill>
                <a:latin typeface="Arial" panose="020B0604020202020204" pitchFamily="34" charset="0"/>
                <a:cs typeface="Arial" panose="020B0604020202020204" pitchFamily="34" charset="0"/>
              </a:rPr>
              <a:t>mm </a:t>
            </a:r>
            <a:r>
              <a:rPr lang="en-US" sz="1600" dirty="0">
                <a:solidFill>
                  <a:schemeClr val="tx1"/>
                </a:solidFill>
                <a:latin typeface="Arial" panose="020B0604020202020204" pitchFamily="34" charset="0"/>
                <a:cs typeface="Arial" panose="020B0604020202020204" pitchFamily="34" charset="0"/>
              </a:rPr>
              <a:t>on the y-axis.</a:t>
            </a:r>
            <a:endParaRPr lang="en-GB" sz="1600"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2282" t="2750" r="4729" b="2750"/>
          <a:stretch/>
        </p:blipFill>
        <p:spPr>
          <a:xfrm>
            <a:off x="5940152" y="1215011"/>
            <a:ext cx="2952328" cy="3496178"/>
          </a:xfrm>
          <a:prstGeom prst="rect">
            <a:avLst/>
          </a:prstGeom>
        </p:spPr>
      </p:pic>
      <p:sp>
        <p:nvSpPr>
          <p:cNvPr id="8" name="TextBox 7">
            <a:hlinkClick r:id="rId4" action="ppaction://hlinkfile"/>
          </p:cNvPr>
          <p:cNvSpPr txBox="1"/>
          <p:nvPr/>
        </p:nvSpPr>
        <p:spPr>
          <a:xfrm>
            <a:off x="8331108" y="2132103"/>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4085794386"/>
              </p:ext>
            </p:extLst>
          </p:nvPr>
        </p:nvGraphicFramePr>
        <p:xfrm>
          <a:off x="3923924" y="4886601"/>
          <a:ext cx="4824540" cy="1036320"/>
        </p:xfrm>
        <a:graphic>
          <a:graphicData uri="http://schemas.openxmlformats.org/drawingml/2006/table">
            <a:tbl>
              <a:tblPr firstRow="1" bandRow="1">
                <a:tableStyleId>{5C22544A-7EE6-4342-B048-85BDC9FD1C3A}</a:tableStyleId>
              </a:tblPr>
              <a:tblGrid>
                <a:gridCol w="1296148"/>
                <a:gridCol w="360040"/>
                <a:gridCol w="360040"/>
                <a:gridCol w="360040"/>
                <a:gridCol w="360040"/>
                <a:gridCol w="360040"/>
                <a:gridCol w="432048"/>
                <a:gridCol w="432048"/>
                <a:gridCol w="432048"/>
                <a:gridCol w="432048"/>
              </a:tblGrid>
              <a:tr h="370840">
                <a:tc>
                  <a:txBody>
                    <a:bodyPr/>
                    <a:lstStyle/>
                    <a:p>
                      <a:r>
                        <a:rPr lang="en-IE" sz="1400" dirty="0" smtClean="0"/>
                        <a:t>Time in Minutes</a:t>
                      </a:r>
                      <a:endParaRPr lang="en-GB" sz="1400" dirty="0"/>
                    </a:p>
                  </a:txBody>
                  <a:tcPr/>
                </a:tc>
                <a:tc>
                  <a:txBody>
                    <a:bodyPr/>
                    <a:lstStyle/>
                    <a:p>
                      <a:r>
                        <a:rPr lang="en-IE" sz="1400" dirty="0" smtClean="0"/>
                        <a:t>0</a:t>
                      </a:r>
                      <a:endParaRPr lang="en-GB" sz="1400" dirty="0"/>
                    </a:p>
                  </a:txBody>
                  <a:tcPr/>
                </a:tc>
                <a:tc>
                  <a:txBody>
                    <a:bodyPr/>
                    <a:lstStyle/>
                    <a:p>
                      <a:r>
                        <a:rPr lang="en-IE" sz="1400" dirty="0" smtClean="0"/>
                        <a:t>2</a:t>
                      </a:r>
                      <a:endParaRPr lang="en-GB" sz="1400" dirty="0"/>
                    </a:p>
                  </a:txBody>
                  <a:tcPr/>
                </a:tc>
                <a:tc>
                  <a:txBody>
                    <a:bodyPr/>
                    <a:lstStyle/>
                    <a:p>
                      <a:r>
                        <a:rPr lang="en-IE" sz="1400" dirty="0" smtClean="0"/>
                        <a:t>4</a:t>
                      </a:r>
                      <a:endParaRPr lang="en-GB" sz="1400" dirty="0"/>
                    </a:p>
                  </a:txBody>
                  <a:tcPr/>
                </a:tc>
                <a:tc>
                  <a:txBody>
                    <a:bodyPr/>
                    <a:lstStyle/>
                    <a:p>
                      <a:r>
                        <a:rPr lang="en-IE" sz="1400" dirty="0" smtClean="0"/>
                        <a:t>6</a:t>
                      </a:r>
                      <a:endParaRPr lang="en-GB" sz="1400" dirty="0"/>
                    </a:p>
                  </a:txBody>
                  <a:tcPr/>
                </a:tc>
                <a:tc>
                  <a:txBody>
                    <a:bodyPr/>
                    <a:lstStyle/>
                    <a:p>
                      <a:r>
                        <a:rPr lang="en-IE" sz="1400" dirty="0" smtClean="0"/>
                        <a:t>8</a:t>
                      </a:r>
                      <a:endParaRPr lang="en-GB" sz="1400" dirty="0"/>
                    </a:p>
                  </a:txBody>
                  <a:tcPr/>
                </a:tc>
                <a:tc>
                  <a:txBody>
                    <a:bodyPr/>
                    <a:lstStyle/>
                    <a:p>
                      <a:r>
                        <a:rPr lang="en-IE" sz="1400" dirty="0" smtClean="0"/>
                        <a:t>10</a:t>
                      </a:r>
                      <a:endParaRPr lang="en-GB" sz="1400" dirty="0"/>
                    </a:p>
                  </a:txBody>
                  <a:tcPr/>
                </a:tc>
                <a:tc>
                  <a:txBody>
                    <a:bodyPr/>
                    <a:lstStyle/>
                    <a:p>
                      <a:r>
                        <a:rPr lang="en-IE" sz="1400" dirty="0" smtClean="0"/>
                        <a:t>12</a:t>
                      </a:r>
                      <a:endParaRPr lang="en-GB" sz="1400" dirty="0"/>
                    </a:p>
                  </a:txBody>
                  <a:tcPr/>
                </a:tc>
                <a:tc>
                  <a:txBody>
                    <a:bodyPr/>
                    <a:lstStyle/>
                    <a:p>
                      <a:r>
                        <a:rPr lang="en-IE" sz="1400" dirty="0" smtClean="0"/>
                        <a:t>14</a:t>
                      </a:r>
                      <a:endParaRPr lang="en-GB" sz="1400" dirty="0"/>
                    </a:p>
                  </a:txBody>
                  <a:tcPr/>
                </a:tc>
                <a:tc>
                  <a:txBody>
                    <a:bodyPr/>
                    <a:lstStyle/>
                    <a:p>
                      <a:r>
                        <a:rPr lang="en-IE" sz="1400" dirty="0" smtClean="0"/>
                        <a:t>16</a:t>
                      </a:r>
                      <a:endParaRPr lang="en-GB" sz="1400" dirty="0"/>
                    </a:p>
                  </a:txBody>
                  <a:tcPr/>
                </a:tc>
              </a:tr>
              <a:tr h="370840">
                <a:tc>
                  <a:txBody>
                    <a:bodyPr/>
                    <a:lstStyle/>
                    <a:p>
                      <a:r>
                        <a:rPr lang="en-IE" sz="1400" dirty="0" smtClean="0"/>
                        <a:t>Height of liquid in mm</a:t>
                      </a:r>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r>
            </a:tbl>
          </a:graphicData>
        </a:graphic>
      </p:graphicFrame>
    </p:spTree>
    <p:extLst>
      <p:ext uri="{BB962C8B-B14F-4D97-AF65-F5344CB8AC3E}">
        <p14:creationId xmlns:p14="http://schemas.microsoft.com/office/powerpoint/2010/main" val="4047166466"/>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36</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3.3 – Active Transport</a:t>
            </a:r>
            <a:endParaRPr lang="en-US" sz="4000" dirty="0"/>
          </a:p>
        </p:txBody>
      </p:sp>
      <p:sp>
        <p:nvSpPr>
          <p:cNvPr id="2" name="Rounded Rectangle 1"/>
          <p:cNvSpPr/>
          <p:nvPr/>
        </p:nvSpPr>
        <p:spPr>
          <a:xfrm>
            <a:off x="179512" y="1124744"/>
            <a:ext cx="8712968" cy="5527334"/>
          </a:xfrm>
          <a:prstGeom prst="roundRect">
            <a:avLst>
              <a:gd name="adj" fmla="val 5002"/>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r>
              <a:rPr lang="en-GB" sz="1850" b="1" dirty="0" smtClean="0">
                <a:solidFill>
                  <a:srgbClr val="C00000"/>
                </a:solidFill>
                <a:latin typeface="Arial" panose="020B0604020202020204" pitchFamily="34" charset="0"/>
                <a:cs typeface="Arial" panose="020B0604020202020204" pitchFamily="34" charset="0"/>
              </a:rPr>
              <a:t>Activity 3.5 - </a:t>
            </a:r>
            <a:r>
              <a:rPr lang="en-US" sz="1850" b="1" dirty="0">
                <a:solidFill>
                  <a:srgbClr val="C00000"/>
                </a:solidFill>
                <a:latin typeface="Arial" panose="020B0604020202020204" pitchFamily="34" charset="0"/>
                <a:cs typeface="Arial" panose="020B0604020202020204" pitchFamily="34" charset="0"/>
              </a:rPr>
              <a:t>Measuring the rate of osmosis</a:t>
            </a:r>
            <a:endParaRPr lang="en-GB" sz="1850" b="1" dirty="0">
              <a:solidFill>
                <a:srgbClr val="C00000"/>
              </a:solidFill>
              <a:latin typeface="Arial" panose="020B0604020202020204" pitchFamily="34" charset="0"/>
              <a:cs typeface="Arial" panose="020B0604020202020204" pitchFamily="34" charset="0"/>
            </a:endParaRPr>
          </a:p>
          <a:p>
            <a:r>
              <a:rPr lang="en-US" sz="1850" b="1" dirty="0" smtClean="0">
                <a:solidFill>
                  <a:schemeClr val="tx1"/>
                </a:solidFill>
                <a:latin typeface="Arial" panose="020B0604020202020204" pitchFamily="34" charset="0"/>
                <a:cs typeface="Arial" panose="020B0604020202020204" pitchFamily="34" charset="0"/>
              </a:rPr>
              <a:t>Questions</a:t>
            </a:r>
            <a:endParaRPr lang="en-US" sz="1850" b="1" dirty="0">
              <a:solidFill>
                <a:schemeClr val="tx1"/>
              </a:solidFill>
              <a:latin typeface="Arial" panose="020B0604020202020204" pitchFamily="34" charset="0"/>
              <a:cs typeface="Arial" panose="020B0604020202020204" pitchFamily="34" charset="0"/>
            </a:endParaRPr>
          </a:p>
          <a:p>
            <a:pPr marL="534988" indent="-534988"/>
            <a:r>
              <a:rPr lang="en-US" sz="1850" b="1" dirty="0">
                <a:solidFill>
                  <a:schemeClr val="tx1"/>
                </a:solidFill>
                <a:latin typeface="Arial" panose="020B0604020202020204" pitchFamily="34" charset="0"/>
                <a:cs typeface="Arial" panose="020B0604020202020204" pitchFamily="34" charset="0"/>
              </a:rPr>
              <a:t>A1</a:t>
            </a:r>
            <a:r>
              <a:rPr lang="en-US" sz="1850" dirty="0">
                <a:solidFill>
                  <a:schemeClr val="tx1"/>
                </a:solidFill>
                <a:latin typeface="Arial" panose="020B0604020202020204" pitchFamily="34" charset="0"/>
                <a:cs typeface="Arial" panose="020B0604020202020204" pitchFamily="34" charset="0"/>
              </a:rPr>
              <a:t> </a:t>
            </a:r>
            <a:r>
              <a:rPr lang="en-US" sz="1850" dirty="0" smtClean="0">
                <a:solidFill>
                  <a:schemeClr val="tx1"/>
                </a:solidFill>
                <a:latin typeface="Arial" panose="020B0604020202020204" pitchFamily="34" charset="0"/>
                <a:cs typeface="Arial" panose="020B0604020202020204" pitchFamily="34" charset="0"/>
              </a:rPr>
              <a:t>	Describe </a:t>
            </a:r>
            <a:r>
              <a:rPr lang="en-US" sz="1850" dirty="0">
                <a:solidFill>
                  <a:schemeClr val="tx1"/>
                </a:solidFill>
                <a:latin typeface="Arial" panose="020B0604020202020204" pitchFamily="34" charset="0"/>
                <a:cs typeface="Arial" panose="020B0604020202020204" pitchFamily="34" charset="0"/>
              </a:rPr>
              <a:t>what happened to the liquid level inside the glass tube.</a:t>
            </a:r>
          </a:p>
          <a:p>
            <a:pPr marL="534988" indent="-534988"/>
            <a:r>
              <a:rPr lang="en-US" sz="1850" b="1" dirty="0" smtClean="0">
                <a:solidFill>
                  <a:schemeClr val="tx1"/>
                </a:solidFill>
                <a:latin typeface="Arial" panose="020B0604020202020204" pitchFamily="34" charset="0"/>
                <a:cs typeface="Arial" panose="020B0604020202020204" pitchFamily="34" charset="0"/>
              </a:rPr>
              <a:t>A2</a:t>
            </a:r>
            <a:r>
              <a:rPr lang="en-US" sz="1850" dirty="0" smtClean="0">
                <a:solidFill>
                  <a:schemeClr val="tx1"/>
                </a:solidFill>
                <a:latin typeface="Arial" panose="020B0604020202020204" pitchFamily="34" charset="0"/>
                <a:cs typeface="Arial" panose="020B0604020202020204" pitchFamily="34" charset="0"/>
              </a:rPr>
              <a:t> 	Explain </a:t>
            </a:r>
            <a:r>
              <a:rPr lang="en-US" sz="1850" dirty="0">
                <a:solidFill>
                  <a:schemeClr val="tx1"/>
                </a:solidFill>
                <a:latin typeface="Arial" panose="020B0604020202020204" pitchFamily="34" charset="0"/>
                <a:cs typeface="Arial" panose="020B0604020202020204" pitchFamily="34" charset="0"/>
              </a:rPr>
              <a:t>why this happened.</a:t>
            </a:r>
          </a:p>
          <a:p>
            <a:pPr marL="534988" indent="-534988"/>
            <a:r>
              <a:rPr lang="en-US" sz="1850" b="1" dirty="0">
                <a:solidFill>
                  <a:schemeClr val="tx1"/>
                </a:solidFill>
                <a:latin typeface="Arial" panose="020B0604020202020204" pitchFamily="34" charset="0"/>
                <a:cs typeface="Arial" panose="020B0604020202020204" pitchFamily="34" charset="0"/>
              </a:rPr>
              <a:t>A3</a:t>
            </a:r>
            <a:r>
              <a:rPr lang="en-US" sz="1850" dirty="0">
                <a:solidFill>
                  <a:schemeClr val="tx1"/>
                </a:solidFill>
                <a:latin typeface="Arial" panose="020B0604020202020204" pitchFamily="34" charset="0"/>
                <a:cs typeface="Arial" panose="020B0604020202020204" pitchFamily="34" charset="0"/>
              </a:rPr>
              <a:t> </a:t>
            </a:r>
            <a:r>
              <a:rPr lang="en-US" sz="1850" dirty="0" smtClean="0">
                <a:solidFill>
                  <a:schemeClr val="tx1"/>
                </a:solidFill>
                <a:latin typeface="Arial" panose="020B0604020202020204" pitchFamily="34" charset="0"/>
                <a:cs typeface="Arial" panose="020B0604020202020204" pitchFamily="34" charset="0"/>
              </a:rPr>
              <a:t>	Use </a:t>
            </a:r>
            <a:r>
              <a:rPr lang="en-US" sz="1850" dirty="0">
                <a:solidFill>
                  <a:schemeClr val="tx1"/>
                </a:solidFill>
                <a:latin typeface="Arial" panose="020B0604020202020204" pitchFamily="34" charset="0"/>
                <a:cs typeface="Arial" panose="020B0604020202020204" pitchFamily="34" charset="0"/>
              </a:rPr>
              <a:t>your graph to work out the mean (average) rate at which the liquid moved up the tube, in mm per second. (Ask your teacher for help if you are not sure how to do this.)</a:t>
            </a:r>
          </a:p>
          <a:p>
            <a:pPr marL="534988" indent="-534988"/>
            <a:r>
              <a:rPr lang="en-US" sz="1850" b="1" dirty="0">
                <a:solidFill>
                  <a:schemeClr val="tx1"/>
                </a:solidFill>
                <a:latin typeface="Arial" panose="020B0604020202020204" pitchFamily="34" charset="0"/>
                <a:cs typeface="Arial" panose="020B0604020202020204" pitchFamily="34" charset="0"/>
              </a:rPr>
              <a:t>A4</a:t>
            </a:r>
            <a:r>
              <a:rPr lang="en-US" sz="1850" dirty="0">
                <a:solidFill>
                  <a:schemeClr val="tx1"/>
                </a:solidFill>
                <a:latin typeface="Arial" panose="020B0604020202020204" pitchFamily="34" charset="0"/>
                <a:cs typeface="Arial" panose="020B0604020202020204" pitchFamily="34" charset="0"/>
              </a:rPr>
              <a:t> </a:t>
            </a:r>
            <a:r>
              <a:rPr lang="en-US" sz="1850" dirty="0" smtClean="0">
                <a:solidFill>
                  <a:schemeClr val="tx1"/>
                </a:solidFill>
                <a:latin typeface="Arial" panose="020B0604020202020204" pitchFamily="34" charset="0"/>
                <a:cs typeface="Arial" panose="020B0604020202020204" pitchFamily="34" charset="0"/>
              </a:rPr>
              <a:t>	Predict </a:t>
            </a:r>
            <a:r>
              <a:rPr lang="en-US" sz="1850" dirty="0">
                <a:solidFill>
                  <a:schemeClr val="tx1"/>
                </a:solidFill>
                <a:latin typeface="Arial" panose="020B0604020202020204" pitchFamily="34" charset="0"/>
                <a:cs typeface="Arial" panose="020B0604020202020204" pitchFamily="34" charset="0"/>
              </a:rPr>
              <a:t>what would have happened to the rate of osmosis in this experiment if you had used a kind of Visking tubing with ridges and grooves in it, giving it a larger surface area. Explain your answer.</a:t>
            </a:r>
          </a:p>
          <a:p>
            <a:pPr marL="534988" indent="-534988"/>
            <a:r>
              <a:rPr lang="en-US" sz="1850" b="1" dirty="0" smtClean="0">
                <a:solidFill>
                  <a:schemeClr val="tx1"/>
                </a:solidFill>
                <a:latin typeface="Arial" panose="020B0604020202020204" pitchFamily="34" charset="0"/>
                <a:cs typeface="Arial" panose="020B0604020202020204" pitchFamily="34" charset="0"/>
              </a:rPr>
              <a:t>A5</a:t>
            </a:r>
            <a:r>
              <a:rPr lang="en-US" sz="1850" dirty="0" smtClean="0">
                <a:solidFill>
                  <a:schemeClr val="tx1"/>
                </a:solidFill>
                <a:latin typeface="Arial" panose="020B0604020202020204" pitchFamily="34" charset="0"/>
                <a:cs typeface="Arial" panose="020B0604020202020204" pitchFamily="34" charset="0"/>
              </a:rPr>
              <a:t> 	When </a:t>
            </a:r>
            <a:r>
              <a:rPr lang="en-US" sz="1850" dirty="0">
                <a:solidFill>
                  <a:schemeClr val="tx1"/>
                </a:solidFill>
                <a:latin typeface="Arial" panose="020B0604020202020204" pitchFamily="34" charset="0"/>
                <a:cs typeface="Arial" panose="020B0604020202020204" pitchFamily="34" charset="0"/>
              </a:rPr>
              <a:t>temperature rises, particles move more quickly. Describe how you could use this apparatus to carry out an experiment to investigate the effect of temperature on the rate of osmosis. Think about the following things.</a:t>
            </a:r>
          </a:p>
          <a:p>
            <a:pPr marL="896938" indent="-388938">
              <a:buFont typeface="Wingdings" panose="05000000000000000000" pitchFamily="2" charset="2"/>
              <a:buChar char="v"/>
            </a:pPr>
            <a:r>
              <a:rPr lang="en-US" sz="1850" dirty="0" smtClean="0">
                <a:solidFill>
                  <a:schemeClr val="tx1"/>
                </a:solidFill>
                <a:latin typeface="Arial" panose="020B0604020202020204" pitchFamily="34" charset="0"/>
                <a:cs typeface="Arial" panose="020B0604020202020204" pitchFamily="34" charset="0"/>
              </a:rPr>
              <a:t>What will you vary in your experiment?</a:t>
            </a:r>
          </a:p>
          <a:p>
            <a:pPr marL="896938" indent="-388938">
              <a:buFont typeface="Wingdings" panose="05000000000000000000" pitchFamily="2" charset="2"/>
              <a:buChar char="v"/>
            </a:pPr>
            <a:r>
              <a:rPr lang="en-US" sz="1850" dirty="0" smtClean="0">
                <a:solidFill>
                  <a:schemeClr val="tx1"/>
                </a:solidFill>
                <a:latin typeface="Arial" panose="020B0604020202020204" pitchFamily="34" charset="0"/>
                <a:cs typeface="Arial" panose="020B0604020202020204" pitchFamily="34" charset="0"/>
              </a:rPr>
              <a:t>What will you keep the same?</a:t>
            </a:r>
          </a:p>
          <a:p>
            <a:pPr marL="896938" indent="-388938">
              <a:buFont typeface="Wingdings" panose="05000000000000000000" pitchFamily="2" charset="2"/>
              <a:buChar char="v"/>
            </a:pPr>
            <a:r>
              <a:rPr lang="en-US" sz="1850" dirty="0" smtClean="0">
                <a:solidFill>
                  <a:schemeClr val="tx1"/>
                </a:solidFill>
                <a:latin typeface="Arial" panose="020B0604020202020204" pitchFamily="34" charset="0"/>
                <a:cs typeface="Arial" panose="020B0604020202020204" pitchFamily="34" charset="0"/>
              </a:rPr>
              <a:t>What will you measure, when will you measure it and how will you measure it?</a:t>
            </a:r>
          </a:p>
          <a:p>
            <a:pPr marL="896938" indent="-388938">
              <a:buFont typeface="Wingdings" panose="05000000000000000000" pitchFamily="2" charset="2"/>
              <a:buChar char="v"/>
            </a:pPr>
            <a:r>
              <a:rPr lang="en-US" sz="1850" dirty="0" smtClean="0">
                <a:solidFill>
                  <a:schemeClr val="tx1"/>
                </a:solidFill>
                <a:latin typeface="Arial" panose="020B0604020202020204" pitchFamily="34" charset="0"/>
                <a:cs typeface="Arial" panose="020B0604020202020204" pitchFamily="34" charset="0"/>
              </a:rPr>
              <a:t>How will you record and display your results?</a:t>
            </a:r>
          </a:p>
          <a:p>
            <a:pPr marL="896938" indent="-388938">
              <a:buFont typeface="Wingdings" panose="05000000000000000000" pitchFamily="2" charset="2"/>
              <a:buChar char="v"/>
            </a:pPr>
            <a:r>
              <a:rPr lang="en-US" sz="1850" dirty="0" smtClean="0">
                <a:solidFill>
                  <a:schemeClr val="tx1"/>
                </a:solidFill>
                <a:latin typeface="Arial" panose="020B0604020202020204" pitchFamily="34" charset="0"/>
                <a:cs typeface="Arial" panose="020B0604020202020204" pitchFamily="34" charset="0"/>
              </a:rPr>
              <a:t>Predict the results that you would expect.</a:t>
            </a:r>
            <a:endParaRPr lang="en-GB" sz="1850" dirty="0">
              <a:solidFill>
                <a:schemeClr val="tx1"/>
              </a:solidFill>
              <a:latin typeface="Arial" panose="020B0604020202020204" pitchFamily="34" charset="0"/>
              <a:cs typeface="Arial" panose="020B0604020202020204" pitchFamily="34" charset="0"/>
            </a:endParaRPr>
          </a:p>
        </p:txBody>
      </p:sp>
      <p:sp>
        <p:nvSpPr>
          <p:cNvPr id="9" name="TextBox 8">
            <a:hlinkClick r:id="rId3" action="ppaction://hlinkfile"/>
          </p:cNvPr>
          <p:cNvSpPr txBox="1"/>
          <p:nvPr/>
        </p:nvSpPr>
        <p:spPr>
          <a:xfrm>
            <a:off x="8244408" y="5550331"/>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166124161"/>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36</a:t>
            </a:r>
            <a:endParaRPr lang="en-GB" sz="120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67262"/>
            <a:ext cx="7560840" cy="625434"/>
          </a:xfrm>
        </p:spPr>
        <p:txBody>
          <a:bodyPr>
            <a:noAutofit/>
          </a:bodyPr>
          <a:lstStyle/>
          <a:p>
            <a:pPr>
              <a:buClr>
                <a:srgbClr val="0070C0"/>
              </a:buClr>
              <a:buSzPct val="80000"/>
            </a:pPr>
            <a:r>
              <a:rPr lang="en-US" sz="4000" dirty="0" smtClean="0"/>
              <a:t>3 – Summary</a:t>
            </a:r>
            <a:endParaRPr lang="en-US" sz="4000" dirty="0"/>
          </a:p>
        </p:txBody>
      </p:sp>
      <p:sp>
        <p:nvSpPr>
          <p:cNvPr id="2" name="Rounded Rectangle 1">
            <a:hlinkClick r:id="rId3" action="ppaction://hlinkfile"/>
          </p:cNvPr>
          <p:cNvSpPr/>
          <p:nvPr/>
        </p:nvSpPr>
        <p:spPr>
          <a:xfrm>
            <a:off x="179512" y="1124744"/>
            <a:ext cx="8712968" cy="864096"/>
          </a:xfrm>
          <a:prstGeom prst="roundRect">
            <a:avLst>
              <a:gd name="adj" fmla="val 5002"/>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r>
              <a:rPr lang="en-GB" sz="2400" b="1" dirty="0" smtClean="0">
                <a:solidFill>
                  <a:srgbClr val="C00000"/>
                </a:solidFill>
                <a:latin typeface="Arial" panose="020B0604020202020204" pitchFamily="34" charset="0"/>
                <a:cs typeface="Arial" panose="020B0604020202020204" pitchFamily="34" charset="0"/>
              </a:rPr>
              <a:t>Activity 3.5 - </a:t>
            </a:r>
            <a:r>
              <a:rPr lang="en-US" sz="2400" b="1" dirty="0">
                <a:solidFill>
                  <a:srgbClr val="C00000"/>
                </a:solidFill>
                <a:latin typeface="Arial" panose="020B0604020202020204" pitchFamily="34" charset="0"/>
                <a:cs typeface="Arial" panose="020B0604020202020204" pitchFamily="34" charset="0"/>
              </a:rPr>
              <a:t>Measuring the rate of osmosis</a:t>
            </a:r>
            <a:endParaRPr lang="en-GB" sz="2400" b="1" dirty="0">
              <a:solidFill>
                <a:srgbClr val="C00000"/>
              </a:solidFill>
              <a:latin typeface="Arial" panose="020B0604020202020204" pitchFamily="34" charset="0"/>
              <a:cs typeface="Arial" panose="020B0604020202020204" pitchFamily="34" charset="0"/>
            </a:endParaRPr>
          </a:p>
          <a:p>
            <a:r>
              <a:rPr lang="en-US" sz="2400" b="1" dirty="0">
                <a:solidFill>
                  <a:schemeClr val="tx1"/>
                </a:solidFill>
                <a:latin typeface="Arial" panose="020B0604020202020204" pitchFamily="34" charset="0"/>
                <a:cs typeface="Arial" panose="020B0604020202020204" pitchFamily="34" charset="0"/>
              </a:rPr>
              <a:t>Osmosis and potato strips</a:t>
            </a:r>
            <a:endParaRPr lang="en-GB" sz="2400" dirty="0">
              <a:solidFill>
                <a:schemeClr val="tx1"/>
              </a:solidFill>
              <a:latin typeface="Arial" panose="020B0604020202020204" pitchFamily="34" charset="0"/>
              <a:cs typeface="Arial" panose="020B0604020202020204" pitchFamily="34" charset="0"/>
            </a:endParaRPr>
          </a:p>
        </p:txBody>
      </p:sp>
      <p:pic>
        <p:nvPicPr>
          <p:cNvPr id="6" name="Picture 2" descr="Image result for cd png">
            <a:hlinkClick r:id="rId3" action="ppaction://hlinkfile"/>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8460432" y="960179"/>
            <a:ext cx="589155" cy="596613"/>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179512" y="2126525"/>
            <a:ext cx="8712967" cy="4587032"/>
            <a:chOff x="179512" y="6669360"/>
            <a:chExt cx="8712967" cy="4587032"/>
          </a:xfrm>
        </p:grpSpPr>
        <p:sp>
          <p:nvSpPr>
            <p:cNvPr id="9" name="Rectangle 8"/>
            <p:cNvSpPr/>
            <p:nvPr/>
          </p:nvSpPr>
          <p:spPr>
            <a:xfrm>
              <a:off x="179512" y="7101408"/>
              <a:ext cx="8712967" cy="4154984"/>
            </a:xfrm>
            <a:prstGeom prst="rect">
              <a:avLst/>
            </a:prstGeom>
            <a:solidFill>
              <a:schemeClr val="accent6">
                <a:lumMod val="20000"/>
                <a:lumOff val="80000"/>
              </a:schemeClr>
            </a:solidFill>
          </p:spPr>
          <p:txBody>
            <a:bodyPr wrap="square">
              <a:spAutoFit/>
            </a:bodyPr>
            <a:lstStyle/>
            <a:p>
              <a:pPr>
                <a:buClr>
                  <a:srgbClr val="C00000"/>
                </a:buClr>
                <a:buSzPct val="80000"/>
              </a:pPr>
              <a:r>
                <a:rPr lang="en-US" sz="2100" b="1" dirty="0" smtClean="0">
                  <a:latin typeface="Arial" panose="020B0604020202020204" pitchFamily="34" charset="0"/>
                  <a:cs typeface="Arial" panose="020B0604020202020204" pitchFamily="34" charset="0"/>
                </a:rPr>
                <a:t/>
              </a:r>
              <a:br>
                <a:rPr lang="en-US" sz="2100" b="1" dirty="0" smtClean="0">
                  <a:latin typeface="Arial" panose="020B0604020202020204" pitchFamily="34" charset="0"/>
                  <a:cs typeface="Arial" panose="020B0604020202020204" pitchFamily="34" charset="0"/>
                </a:rPr>
              </a:br>
              <a:r>
                <a:rPr lang="en-US" sz="2700" b="1" dirty="0" smtClean="0">
                  <a:latin typeface="Arial" panose="020B0604020202020204" pitchFamily="34" charset="0"/>
                  <a:cs typeface="Arial" panose="020B0604020202020204" pitchFamily="34" charset="0"/>
                </a:rPr>
                <a:t>You </a:t>
              </a:r>
              <a:r>
                <a:rPr lang="en-US" sz="2700" b="1" dirty="0">
                  <a:latin typeface="Arial" panose="020B0604020202020204" pitchFamily="34" charset="0"/>
                  <a:cs typeface="Arial" panose="020B0604020202020204" pitchFamily="34" charset="0"/>
                </a:rPr>
                <a:t>should know:</a:t>
              </a:r>
            </a:p>
            <a:p>
              <a:pPr marL="361950" indent="-361950">
                <a:buClr>
                  <a:srgbClr val="C00000"/>
                </a:buClr>
                <a:buSzPct val="80000"/>
                <a:buFont typeface="Wingdings" panose="05000000000000000000" pitchFamily="2" charset="2"/>
                <a:buChar char="v"/>
              </a:pPr>
              <a:r>
                <a:rPr lang="en-US" sz="2700" dirty="0">
                  <a:latin typeface="Arial" panose="020B0604020202020204" pitchFamily="34" charset="0"/>
                  <a:cs typeface="Arial" panose="020B0604020202020204" pitchFamily="34" charset="0"/>
                </a:rPr>
                <a:t>the factors that affect the rate of diffusion</a:t>
              </a:r>
            </a:p>
            <a:p>
              <a:pPr marL="361950" indent="-361950">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why </a:t>
              </a:r>
              <a:r>
                <a:rPr lang="en-US" sz="2700" dirty="0">
                  <a:latin typeface="Arial" panose="020B0604020202020204" pitchFamily="34" charset="0"/>
                  <a:cs typeface="Arial" panose="020B0604020202020204" pitchFamily="34" charset="0"/>
                </a:rPr>
                <a:t>diffusion is important to cells and living organisms</a:t>
              </a:r>
            </a:p>
            <a:p>
              <a:pPr marL="361950" indent="-361950">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the </a:t>
              </a:r>
              <a:r>
                <a:rPr lang="en-US" sz="2700" dirty="0">
                  <a:latin typeface="Arial" panose="020B0604020202020204" pitchFamily="34" charset="0"/>
                  <a:cs typeface="Arial" panose="020B0604020202020204" pitchFamily="34" charset="0"/>
                </a:rPr>
                <a:t>importance of water as a solvent</a:t>
              </a:r>
            </a:p>
            <a:p>
              <a:pPr marL="361950" indent="-361950">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about </a:t>
              </a:r>
              <a:r>
                <a:rPr lang="en-US" sz="2700" dirty="0">
                  <a:latin typeface="Arial" panose="020B0604020202020204" pitchFamily="34" charset="0"/>
                  <a:cs typeface="Arial" panose="020B0604020202020204" pitchFamily="34" charset="0"/>
                </a:rPr>
                <a:t>osmosis, which is a special kind of diffusion, involving water molecules</a:t>
              </a:r>
            </a:p>
            <a:p>
              <a:pPr marL="361950" indent="-361950">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how </a:t>
              </a:r>
              <a:r>
                <a:rPr lang="en-US" sz="2700" dirty="0">
                  <a:latin typeface="Arial" panose="020B0604020202020204" pitchFamily="34" charset="0"/>
                  <a:cs typeface="Arial" panose="020B0604020202020204" pitchFamily="34" charset="0"/>
                </a:rPr>
                <a:t>osmosis affects animal cells and plant cells</a:t>
              </a:r>
            </a:p>
            <a:p>
              <a:pPr marL="361950" indent="-361950">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about </a:t>
              </a:r>
              <a:r>
                <a:rPr lang="en-US" sz="2700" dirty="0">
                  <a:latin typeface="Arial" panose="020B0604020202020204" pitchFamily="34" charset="0"/>
                  <a:cs typeface="Arial" panose="020B0604020202020204" pitchFamily="34" charset="0"/>
                </a:rPr>
                <a:t>active transport, and why it is important to cells.</a:t>
              </a:r>
            </a:p>
          </p:txBody>
        </p:sp>
        <p:sp>
          <p:nvSpPr>
            <p:cNvPr id="10"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200" b="1" dirty="0" smtClean="0">
                  <a:solidFill>
                    <a:srgbClr val="C00000"/>
                  </a:solidFill>
                  <a:latin typeface="Arial" panose="020B0604020202020204" pitchFamily="34" charset="0"/>
                  <a:cs typeface="Arial" panose="020B0604020202020204" pitchFamily="34" charset="0"/>
                </a:rPr>
                <a:t>Summary</a:t>
              </a:r>
              <a:endParaRPr lang="en-US" sz="2800" b="1" dirty="0">
                <a:solidFill>
                  <a:srgbClr val="C0000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418930863"/>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r>
              <a:rPr lang="en-IE" sz="4000" dirty="0" smtClean="0"/>
              <a:t>3 – End of Chapter Questions</a:t>
            </a:r>
            <a:endParaRPr lang="en-GB" sz="4000" b="1" dirty="0" smtClean="0"/>
          </a:p>
        </p:txBody>
      </p:sp>
      <p:sp>
        <p:nvSpPr>
          <p:cNvPr id="24" name="Rectangle 23"/>
          <p:cNvSpPr/>
          <p:nvPr/>
        </p:nvSpPr>
        <p:spPr>
          <a:xfrm>
            <a:off x="179512" y="1124744"/>
            <a:ext cx="8699936" cy="5509200"/>
          </a:xfrm>
          <a:prstGeom prst="rect">
            <a:avLst/>
          </a:prstGeom>
          <a:solidFill>
            <a:srgbClr val="F5FC9A"/>
          </a:solidFill>
          <a:ln w="57150">
            <a:solidFill>
              <a:srgbClr val="002060"/>
            </a:solidFill>
          </a:ln>
        </p:spPr>
        <p:txBody>
          <a:bodyPr wrap="square">
            <a:spAutoFit/>
          </a:bodyPr>
          <a:lstStyle/>
          <a:p>
            <a:pPr marL="361950" indent="-361950">
              <a:buClr>
                <a:srgbClr val="0070C0"/>
              </a:buClr>
              <a:buFont typeface="+mj-lt"/>
              <a:buAutoNum type="arabicPeriod"/>
              <a:tabLst>
                <a:tab pos="723900" algn="l"/>
                <a:tab pos="4300538" algn="l"/>
              </a:tabLst>
            </a:pPr>
            <a:r>
              <a:rPr lang="en-US" sz="1600" dirty="0" smtClean="0"/>
              <a:t>Which </a:t>
            </a:r>
            <a:r>
              <a:rPr lang="en-US" sz="1600" dirty="0"/>
              <a:t>of a-d below is an example of </a:t>
            </a:r>
            <a:r>
              <a:rPr lang="en-US" sz="1600" b="1" dirty="0" err="1"/>
              <a:t>i</a:t>
            </a:r>
            <a:r>
              <a:rPr lang="en-US" sz="1600" dirty="0"/>
              <a:t> diffusion, </a:t>
            </a:r>
            <a:r>
              <a:rPr lang="en-US" sz="1600" b="1" dirty="0"/>
              <a:t>ii</a:t>
            </a:r>
            <a:r>
              <a:rPr lang="en-US" sz="1600" dirty="0"/>
              <a:t> osmosis, or </a:t>
            </a:r>
            <a:r>
              <a:rPr lang="en-US" sz="1600" b="1" dirty="0"/>
              <a:t>iii </a:t>
            </a:r>
            <a:r>
              <a:rPr lang="en-US" sz="1600" dirty="0" smtClean="0"/>
              <a:t>neither?</a:t>
            </a:r>
            <a:br>
              <a:rPr lang="en-US" sz="1600" dirty="0" smtClean="0"/>
            </a:br>
            <a:r>
              <a:rPr lang="en-US" sz="1600" dirty="0" smtClean="0"/>
              <a:t>Explain </a:t>
            </a:r>
            <a:r>
              <a:rPr lang="en-US" sz="1600" dirty="0"/>
              <a:t>your answer in each </a:t>
            </a:r>
            <a:r>
              <a:rPr lang="en-US" sz="1600" dirty="0" smtClean="0"/>
              <a:t>case.</a:t>
            </a:r>
            <a:br>
              <a:rPr lang="en-US" sz="1600" dirty="0" smtClean="0"/>
            </a:br>
            <a:r>
              <a:rPr lang="en-US" sz="1600" b="1" dirty="0" smtClean="0"/>
              <a:t>a</a:t>
            </a:r>
            <a:r>
              <a:rPr lang="en-US" sz="1600" dirty="0" smtClean="0"/>
              <a:t> 	Water </a:t>
            </a:r>
            <a:r>
              <a:rPr lang="en-US" sz="1600" dirty="0"/>
              <a:t>moves from a dilute solution in the soil into the cells in a plant’s roots, </a:t>
            </a:r>
            <a:r>
              <a:rPr lang="en-US" sz="1600" dirty="0" smtClean="0"/>
              <a:t/>
            </a:r>
            <a:br>
              <a:rPr lang="en-US" sz="1600" dirty="0" smtClean="0"/>
            </a:br>
            <a:r>
              <a:rPr lang="en-US" sz="1600" b="1" dirty="0" smtClean="0"/>
              <a:t>b</a:t>
            </a:r>
            <a:r>
              <a:rPr lang="en-US" sz="1600" dirty="0" smtClean="0"/>
              <a:t> 	Saliva </a:t>
            </a:r>
            <a:r>
              <a:rPr lang="en-US" sz="1600" dirty="0"/>
              <a:t>flows out of the salivary glands into your </a:t>
            </a:r>
            <a:r>
              <a:rPr lang="en-US" sz="1600" dirty="0" smtClean="0"/>
              <a:t>mouth.</a:t>
            </a:r>
            <a:br>
              <a:rPr lang="en-US" sz="1600" dirty="0" smtClean="0"/>
            </a:br>
            <a:r>
              <a:rPr lang="en-US" sz="1600" b="1" dirty="0" smtClean="0"/>
              <a:t>c</a:t>
            </a:r>
            <a:r>
              <a:rPr lang="en-US" sz="1600" dirty="0" smtClean="0"/>
              <a:t> 	A </a:t>
            </a:r>
            <a:r>
              <a:rPr lang="en-US" sz="1600" dirty="0"/>
              <a:t>spot of blue ink dropped into a glass of still water quickly colours all the water </a:t>
            </a:r>
            <a:r>
              <a:rPr lang="en-US" sz="1600" dirty="0" smtClean="0"/>
              <a:t>	blue</a:t>
            </a:r>
            <a:r>
              <a:rPr lang="en-US" sz="1600" dirty="0"/>
              <a:t>, </a:t>
            </a:r>
            <a:r>
              <a:rPr lang="en-US" sz="1600" dirty="0" smtClean="0"/>
              <a:t/>
            </a:r>
            <a:br>
              <a:rPr lang="en-US" sz="1600" dirty="0" smtClean="0"/>
            </a:br>
            <a:r>
              <a:rPr lang="en-US" sz="1600" b="1" dirty="0" smtClean="0"/>
              <a:t>d 	</a:t>
            </a:r>
            <a:r>
              <a:rPr lang="en-US" sz="1600" dirty="0" smtClean="0"/>
              <a:t>Carbon </a:t>
            </a:r>
            <a:r>
              <a:rPr lang="en-US" sz="1600" dirty="0"/>
              <a:t>dioxide goes into a plant’s leaves when it is </a:t>
            </a:r>
            <a:r>
              <a:rPr lang="en-US" sz="1600" dirty="0" err="1"/>
              <a:t>photosynthesising</a:t>
            </a:r>
            <a:r>
              <a:rPr lang="en-US" sz="1600" dirty="0"/>
              <a:t>.</a:t>
            </a:r>
          </a:p>
          <a:p>
            <a:pPr marL="361950" indent="-361950">
              <a:buClr>
                <a:srgbClr val="0070C0"/>
              </a:buClr>
              <a:buFont typeface="+mj-lt"/>
              <a:buAutoNum type="arabicPeriod"/>
              <a:tabLst>
                <a:tab pos="723900" algn="l"/>
                <a:tab pos="4300538" algn="l"/>
              </a:tabLst>
            </a:pPr>
            <a:r>
              <a:rPr lang="en-US" sz="1600" dirty="0" smtClean="0"/>
              <a:t>Each </a:t>
            </a:r>
            <a:r>
              <a:rPr lang="en-US" sz="1600" dirty="0"/>
              <a:t>of these statements was made by a candidate in an examination. Each one contains at least one error. Decide what is wrong with each statement, and rewrite it </a:t>
            </a:r>
            <a:r>
              <a:rPr lang="en-US" sz="1600" dirty="0" smtClean="0"/>
              <a:t>correctly.</a:t>
            </a:r>
            <a:br>
              <a:rPr lang="en-US" sz="1600" dirty="0" smtClean="0"/>
            </a:br>
            <a:r>
              <a:rPr lang="en-US" sz="1600" b="1" dirty="0" smtClean="0"/>
              <a:t>a</a:t>
            </a:r>
            <a:r>
              <a:rPr lang="en-US" sz="1600" dirty="0" smtClean="0"/>
              <a:t> 	If </a:t>
            </a:r>
            <a:r>
              <a:rPr lang="en-US" sz="1600" dirty="0"/>
              <a:t>Visking tubing containing a sugar solution is put into a beaker of water, the </a:t>
            </a:r>
            <a:r>
              <a:rPr lang="en-US" sz="1600" dirty="0" smtClean="0"/>
              <a:t>	sugar </a:t>
            </a:r>
            <a:r>
              <a:rPr lang="en-US" sz="1600" dirty="0"/>
              <a:t>solution moves out of the tubing by </a:t>
            </a:r>
            <a:r>
              <a:rPr lang="en-US" sz="1600" dirty="0" smtClean="0"/>
              <a:t>osmosis.</a:t>
            </a:r>
            <a:br>
              <a:rPr lang="en-US" sz="1600" dirty="0" smtClean="0"/>
            </a:br>
            <a:r>
              <a:rPr lang="en-US" sz="1600" b="1" dirty="0" smtClean="0"/>
              <a:t>b</a:t>
            </a:r>
            <a:r>
              <a:rPr lang="en-US" sz="1600" dirty="0" smtClean="0"/>
              <a:t> 	Plant </a:t>
            </a:r>
            <a:r>
              <a:rPr lang="en-US" sz="1600" dirty="0"/>
              <a:t>cells do not burst in pure water because the cell wall stops water getting </a:t>
            </a:r>
            <a:r>
              <a:rPr lang="en-US" sz="1600" dirty="0" smtClean="0"/>
              <a:t>	into </a:t>
            </a:r>
            <a:r>
              <a:rPr lang="en-US" sz="1600" dirty="0"/>
              <a:t>the </a:t>
            </a:r>
            <a:r>
              <a:rPr lang="en-US" sz="1600" dirty="0" smtClean="0"/>
              <a:t>cell,</a:t>
            </a:r>
            <a:br>
              <a:rPr lang="en-US" sz="1600" dirty="0" smtClean="0"/>
            </a:br>
            <a:r>
              <a:rPr lang="en-US" sz="1600" b="1" dirty="0" smtClean="0"/>
              <a:t>c</a:t>
            </a:r>
            <a:r>
              <a:rPr lang="en-US" sz="1600" dirty="0" smtClean="0"/>
              <a:t> 	When </a:t>
            </a:r>
            <a:r>
              <a:rPr lang="en-US" sz="1600" dirty="0"/>
              <a:t>a plant cell is placed in a concentrated sugar solution, water moves out of </a:t>
            </a:r>
            <a:r>
              <a:rPr lang="en-US" sz="1600" dirty="0" smtClean="0"/>
              <a:t>the </a:t>
            </a:r>
            <a:r>
              <a:rPr lang="en-US" sz="1600" dirty="0"/>
              <a:t>cell by </a:t>
            </a:r>
            <a:r>
              <a:rPr lang="en-US" sz="1600" dirty="0" smtClean="0"/>
              <a:t>osmosis, through </a:t>
            </a:r>
            <a:r>
              <a:rPr lang="en-US" sz="1600" dirty="0"/>
              <a:t>the partially permeable cell </a:t>
            </a:r>
            <a:r>
              <a:rPr lang="en-US" sz="1600" dirty="0" smtClean="0"/>
              <a:t>wall.</a:t>
            </a:r>
            <a:br>
              <a:rPr lang="en-US" sz="1600" dirty="0" smtClean="0"/>
            </a:br>
            <a:r>
              <a:rPr lang="en-US" sz="1600" b="1" dirty="0" smtClean="0"/>
              <a:t>d</a:t>
            </a:r>
            <a:r>
              <a:rPr lang="en-US" sz="1600" dirty="0" smtClean="0"/>
              <a:t> 	Animal </a:t>
            </a:r>
            <a:r>
              <a:rPr lang="en-US" sz="1600" dirty="0"/>
              <a:t>cells </a:t>
            </a:r>
            <a:r>
              <a:rPr lang="en-US" sz="1600" dirty="0" err="1"/>
              <a:t>plasmolyse</a:t>
            </a:r>
            <a:r>
              <a:rPr lang="en-US" sz="1600" dirty="0"/>
              <a:t> in a concentrated sugar solution.</a:t>
            </a:r>
          </a:p>
          <a:p>
            <a:pPr marL="361950" indent="-361950">
              <a:buClr>
                <a:srgbClr val="0070C0"/>
              </a:buClr>
              <a:buFont typeface="+mj-lt"/>
              <a:buAutoNum type="arabicPeriod"/>
              <a:tabLst>
                <a:tab pos="4300538" algn="l"/>
              </a:tabLst>
            </a:pPr>
            <a:r>
              <a:rPr lang="en-US" sz="1600" dirty="0" smtClean="0"/>
              <a:t>Explain </a:t>
            </a:r>
            <a:r>
              <a:rPr lang="en-US" sz="1600" dirty="0"/>
              <a:t>each of the following.</a:t>
            </a:r>
          </a:p>
          <a:p>
            <a:pPr marL="723900" indent="-342900">
              <a:buClr>
                <a:srgbClr val="0070C0"/>
              </a:buClr>
              <a:buFont typeface="+mj-lt"/>
              <a:buAutoNum type="alphaLcPeriod"/>
              <a:tabLst>
                <a:tab pos="4300538" algn="l"/>
              </a:tabLst>
            </a:pPr>
            <a:r>
              <a:rPr lang="en-US" sz="1600" dirty="0" smtClean="0"/>
              <a:t>Diffusion </a:t>
            </a:r>
            <a:r>
              <a:rPr lang="en-US" sz="1600" dirty="0"/>
              <a:t>happens faster when the temperature rises, </a:t>
            </a:r>
            <a:endParaRPr lang="en-US" sz="1600" dirty="0" smtClean="0"/>
          </a:p>
          <a:p>
            <a:pPr marL="723900" indent="-342900">
              <a:buClr>
                <a:srgbClr val="0070C0"/>
              </a:buClr>
              <a:buFont typeface="+mj-lt"/>
              <a:buAutoNum type="alphaLcPeriod"/>
              <a:tabLst>
                <a:tab pos="4300538" algn="l"/>
              </a:tabLst>
            </a:pPr>
            <a:r>
              <a:rPr lang="en-US" sz="1600" dirty="0" smtClean="0"/>
              <a:t>Oxygen </a:t>
            </a:r>
            <a:r>
              <a:rPr lang="en-US" sz="1600" dirty="0"/>
              <a:t>diffuses out of a plant leaf during daylight hours, </a:t>
            </a:r>
            <a:endParaRPr lang="en-US" sz="1600" dirty="0" smtClean="0"/>
          </a:p>
          <a:p>
            <a:pPr marL="723900" indent="-342900">
              <a:buClr>
                <a:srgbClr val="0070C0"/>
              </a:buClr>
              <a:buFont typeface="+mj-lt"/>
              <a:buAutoNum type="alphaLcPeriod"/>
              <a:tabLst>
                <a:tab pos="4300538" algn="l"/>
              </a:tabLst>
            </a:pPr>
            <a:r>
              <a:rPr lang="en-US" sz="1600" dirty="0" smtClean="0"/>
              <a:t>Water </a:t>
            </a:r>
            <a:r>
              <a:rPr lang="en-US" sz="1600" dirty="0"/>
              <a:t>molecules can pass through Visking tubing, but starch molecules cannot, </a:t>
            </a:r>
            <a:endParaRPr lang="en-US" sz="1600" dirty="0" smtClean="0"/>
          </a:p>
          <a:p>
            <a:pPr marL="723900" indent="-342900">
              <a:buClr>
                <a:srgbClr val="0070C0"/>
              </a:buClr>
              <a:buFont typeface="+mj-lt"/>
              <a:buAutoNum type="alphaLcPeriod"/>
              <a:tabLst>
                <a:tab pos="4300538" algn="l"/>
              </a:tabLst>
            </a:pPr>
            <a:r>
              <a:rPr lang="en-US" sz="1600" dirty="0" smtClean="0"/>
              <a:t>An </a:t>
            </a:r>
            <a:r>
              <a:rPr lang="en-US" sz="1600" dirty="0"/>
              <a:t>animal cell bursts if placed in pure water.</a:t>
            </a:r>
          </a:p>
          <a:p>
            <a:pPr marL="723900" indent="-342900">
              <a:buClr>
                <a:srgbClr val="0070C0"/>
              </a:buClr>
              <a:buFont typeface="+mj-lt"/>
              <a:buAutoNum type="alphaLcPeriod"/>
              <a:tabLst>
                <a:tab pos="4300538" algn="l"/>
              </a:tabLst>
            </a:pPr>
            <a:r>
              <a:rPr lang="en-US" sz="1600" dirty="0" smtClean="0"/>
              <a:t>If </a:t>
            </a:r>
            <a:r>
              <a:rPr lang="en-US" sz="1600" dirty="0"/>
              <a:t>a plant is short of water, its leaves lose their firmness and the plant wilts.</a:t>
            </a:r>
          </a:p>
        </p:txBody>
      </p:sp>
      <p:sp>
        <p:nvSpPr>
          <p:cNvPr id="26" name="TextBox 25">
            <a:hlinkClick r:id="rId3" action="ppaction://hlinkfile"/>
          </p:cNvPr>
          <p:cNvSpPr txBox="1"/>
          <p:nvPr/>
        </p:nvSpPr>
        <p:spPr>
          <a:xfrm>
            <a:off x="8172400" y="4797152"/>
            <a:ext cx="607859" cy="923330"/>
          </a:xfrm>
          <a:prstGeom prst="rect">
            <a:avLst/>
          </a:prstGeom>
          <a:noFill/>
        </p:spPr>
        <p:txBody>
          <a:bodyPr wrap="none" rtlCol="0">
            <a:spAutoFit/>
          </a:bodyPr>
          <a:lstStyle/>
          <a:p>
            <a:r>
              <a:rPr lang="en-GB" sz="5400" b="1" dirty="0" smtClean="0">
                <a:solidFill>
                  <a:srgbClr val="FF0000"/>
                </a:solidFill>
              </a:rPr>
              <a:t>?</a:t>
            </a:r>
            <a:endParaRPr lang="en-GB" sz="2000"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8" name="Round Same Side Corner Rectangle 7">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37</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93081440"/>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r>
              <a:rPr lang="en-IE" sz="4000" dirty="0" smtClean="0"/>
              <a:t>3 – End of Chapter Questions</a:t>
            </a:r>
            <a:endParaRPr lang="en-GB" sz="4000" b="1" dirty="0" smtClean="0"/>
          </a:p>
        </p:txBody>
      </p:sp>
      <p:sp>
        <p:nvSpPr>
          <p:cNvPr id="24" name="Rectangle 23"/>
          <p:cNvSpPr/>
          <p:nvPr/>
        </p:nvSpPr>
        <p:spPr>
          <a:xfrm>
            <a:off x="179512" y="1124744"/>
            <a:ext cx="8699936" cy="3539430"/>
          </a:xfrm>
          <a:prstGeom prst="rect">
            <a:avLst/>
          </a:prstGeom>
          <a:solidFill>
            <a:srgbClr val="F5FC9A"/>
          </a:solidFill>
          <a:ln w="57150">
            <a:solidFill>
              <a:srgbClr val="002060"/>
            </a:solidFill>
          </a:ln>
        </p:spPr>
        <p:txBody>
          <a:bodyPr wrap="square">
            <a:spAutoFit/>
          </a:bodyPr>
          <a:lstStyle/>
          <a:p>
            <a:pPr marL="514350" indent="-514350">
              <a:buClr>
                <a:srgbClr val="0070C0"/>
              </a:buClr>
              <a:buFont typeface="+mj-lt"/>
              <a:buAutoNum type="arabicPeriod" startAt="4"/>
              <a:tabLst>
                <a:tab pos="982663" algn="l"/>
                <a:tab pos="4300538" algn="l"/>
              </a:tabLst>
            </a:pPr>
            <a:r>
              <a:rPr lang="en-US" sz="2800" dirty="0" smtClean="0"/>
              <a:t>a	Define diffusion.</a:t>
            </a:r>
            <a:br>
              <a:rPr lang="en-US" sz="2800" dirty="0" smtClean="0"/>
            </a:br>
            <a:r>
              <a:rPr lang="en-US" sz="2800" dirty="0" smtClean="0"/>
              <a:t>b	The </a:t>
            </a:r>
            <a:r>
              <a:rPr lang="en-US" sz="2800" dirty="0"/>
              <a:t>diagram below shows an apparatus that was set up to investigate diffusion</a:t>
            </a:r>
            <a:r>
              <a:rPr lang="en-US" sz="2800" dirty="0" smtClean="0"/>
              <a:t>.	[</a:t>
            </a:r>
            <a:r>
              <a:rPr lang="en-US" sz="2800" dirty="0"/>
              <a:t>2</a:t>
            </a:r>
            <a:r>
              <a:rPr lang="en-US" sz="2800" dirty="0" smtClean="0"/>
              <a:t>]</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endParaRPr lang="en-US" sz="2800" dirty="0"/>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8" name="Round Same Side Corner Rectangle 7">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37</a:t>
            </a:r>
            <a:endParaRPr lang="en-GB" sz="12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752" y="2708920"/>
            <a:ext cx="8401456" cy="1727888"/>
          </a:xfrm>
          <a:prstGeom prst="rect">
            <a:avLst/>
          </a:prstGeom>
        </p:spPr>
      </p:pic>
      <p:sp>
        <p:nvSpPr>
          <p:cNvPr id="9" name="TextBox 8">
            <a:hlinkClick r:id="rId4" action="ppaction://hlinkfile"/>
          </p:cNvPr>
          <p:cNvSpPr txBox="1"/>
          <p:nvPr/>
        </p:nvSpPr>
        <p:spPr>
          <a:xfrm>
            <a:off x="8212613" y="1844824"/>
            <a:ext cx="607859" cy="923330"/>
          </a:xfrm>
          <a:prstGeom prst="rect">
            <a:avLst/>
          </a:prstGeom>
          <a:noFill/>
        </p:spPr>
        <p:txBody>
          <a:bodyPr wrap="none" rtlCol="0">
            <a:spAutoFit/>
          </a:bodyPr>
          <a:lstStyle/>
          <a:p>
            <a:r>
              <a:rPr lang="en-GB"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3011646769"/>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r>
              <a:rPr lang="en-IE" sz="4000" dirty="0" smtClean="0"/>
              <a:t>3 – End of Chapter Questions</a:t>
            </a:r>
            <a:endParaRPr lang="en-GB" sz="4000" b="1" dirty="0" smtClean="0"/>
          </a:p>
        </p:txBody>
      </p:sp>
      <p:sp>
        <p:nvSpPr>
          <p:cNvPr id="24" name="Rectangle 23"/>
          <p:cNvSpPr/>
          <p:nvPr/>
        </p:nvSpPr>
        <p:spPr>
          <a:xfrm>
            <a:off x="179512" y="1124744"/>
            <a:ext cx="8699936" cy="5509200"/>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startAt="4"/>
              <a:tabLst>
                <a:tab pos="723900" algn="l"/>
                <a:tab pos="4300538" algn="l"/>
              </a:tabLst>
            </a:pPr>
            <a:r>
              <a:rPr lang="en-US" sz="2200" dirty="0"/>
              <a:t>The graph below shows the results for two samples of ammonium hydroxide that were </a:t>
            </a:r>
            <a:r>
              <a:rPr lang="en-US" sz="2200" dirty="0" smtClean="0"/>
              <a:t>investigated.</a:t>
            </a: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dirty="0" smtClean="0"/>
              <a:t/>
            </a:r>
            <a:br>
              <a:rPr lang="en-US" dirty="0" smtClean="0"/>
            </a:br>
            <a:r>
              <a:rPr lang="en-US" sz="2800" dirty="0" smtClean="0"/>
              <a:t/>
            </a:r>
            <a:br>
              <a:rPr lang="en-US" sz="2800" dirty="0" smtClean="0"/>
            </a:br>
            <a:r>
              <a:rPr lang="en-US" sz="2800" dirty="0" smtClean="0"/>
              <a:t/>
            </a:r>
            <a:br>
              <a:rPr lang="en-US" sz="2800" dirty="0" smtClean="0"/>
            </a:br>
            <a:endParaRPr lang="en-US" sz="2800" dirty="0"/>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8" name="Round Same Side Corner Rectangle 7">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38</a:t>
            </a:r>
            <a:endParaRPr lang="en-GB" sz="12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63688" y="1916831"/>
            <a:ext cx="5832648" cy="4666119"/>
          </a:xfrm>
          <a:prstGeom prst="rect">
            <a:avLst/>
          </a:prstGeom>
        </p:spPr>
      </p:pic>
      <p:sp>
        <p:nvSpPr>
          <p:cNvPr id="9" name="TextBox 8">
            <a:hlinkClick r:id="rId4" action="ppaction://hlinkfile"/>
          </p:cNvPr>
          <p:cNvSpPr txBox="1"/>
          <p:nvPr/>
        </p:nvSpPr>
        <p:spPr>
          <a:xfrm>
            <a:off x="8172400" y="4797152"/>
            <a:ext cx="607859" cy="923330"/>
          </a:xfrm>
          <a:prstGeom prst="rect">
            <a:avLst/>
          </a:prstGeom>
          <a:noFill/>
        </p:spPr>
        <p:txBody>
          <a:bodyPr wrap="none" rtlCol="0">
            <a:spAutoFit/>
          </a:bodyPr>
          <a:lstStyle/>
          <a:p>
            <a:r>
              <a:rPr lang="en-GB"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389424143"/>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r>
              <a:rPr lang="en-IE" sz="4000" dirty="0" smtClean="0"/>
              <a:t>3 – End of Chapter Questions</a:t>
            </a:r>
            <a:endParaRPr lang="en-GB" sz="4000" b="1" dirty="0" smtClean="0"/>
          </a:p>
        </p:txBody>
      </p:sp>
      <p:sp>
        <p:nvSpPr>
          <p:cNvPr id="24" name="Rectangle 23"/>
          <p:cNvSpPr/>
          <p:nvPr/>
        </p:nvSpPr>
        <p:spPr>
          <a:xfrm>
            <a:off x="179512" y="1124744"/>
            <a:ext cx="8699936" cy="5586145"/>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startAt="4"/>
              <a:tabLst>
                <a:tab pos="723900" algn="l"/>
                <a:tab pos="4300538" algn="l"/>
              </a:tabLst>
            </a:pPr>
            <a:r>
              <a:rPr lang="en-US" sz="1700" dirty="0"/>
              <a:t>The table below gives data for a third sample, C, of ammonium hydroxide that was investigated</a:t>
            </a:r>
            <a:r>
              <a:rPr lang="en-US" sz="1700" dirty="0" smtClean="0"/>
              <a:t>.</a:t>
            </a:r>
          </a:p>
          <a:p>
            <a:pPr marL="457200" indent="-457200">
              <a:buClr>
                <a:srgbClr val="0070C0"/>
              </a:buClr>
              <a:buFont typeface="+mj-lt"/>
              <a:buAutoNum type="arabicPeriod" startAt="4"/>
              <a:tabLst>
                <a:tab pos="723900" algn="l"/>
                <a:tab pos="4300538" algn="l"/>
              </a:tabLst>
            </a:pPr>
            <a:endParaRPr lang="en-US" sz="1700" dirty="0"/>
          </a:p>
          <a:p>
            <a:pPr marL="457200" indent="-457200">
              <a:buClr>
                <a:srgbClr val="0070C0"/>
              </a:buClr>
              <a:buFont typeface="+mj-lt"/>
              <a:buAutoNum type="arabicPeriod" startAt="4"/>
              <a:tabLst>
                <a:tab pos="723900" algn="l"/>
                <a:tab pos="4300538" algn="l"/>
              </a:tabLst>
            </a:pPr>
            <a:endParaRPr lang="en-US" sz="1700" dirty="0" smtClean="0"/>
          </a:p>
          <a:p>
            <a:pPr>
              <a:buClr>
                <a:srgbClr val="0070C0"/>
              </a:buClr>
              <a:tabLst>
                <a:tab pos="723900" algn="l"/>
                <a:tab pos="8523288" algn="r"/>
              </a:tabLst>
            </a:pPr>
            <a:r>
              <a:rPr lang="en-US" sz="1700" dirty="0"/>
              <a:t/>
            </a:r>
            <a:br>
              <a:rPr lang="en-US" sz="1700" dirty="0"/>
            </a:br>
            <a:r>
              <a:rPr lang="en-US" sz="1700" dirty="0"/>
              <a:t/>
            </a:r>
            <a:br>
              <a:rPr lang="en-US" sz="1700" dirty="0"/>
            </a:br>
            <a:endParaRPr lang="en-US" sz="1700" dirty="0" smtClean="0"/>
          </a:p>
          <a:p>
            <a:pPr>
              <a:buClr>
                <a:srgbClr val="0070C0"/>
              </a:buClr>
              <a:tabLst>
                <a:tab pos="723900" algn="l"/>
                <a:tab pos="8523288" algn="r"/>
              </a:tabLst>
            </a:pPr>
            <a:r>
              <a:rPr lang="en-US" sz="1700" dirty="0"/>
              <a:t/>
            </a:r>
            <a:br>
              <a:rPr lang="en-US" sz="1700" dirty="0"/>
            </a:br>
            <a:r>
              <a:rPr lang="en-US" sz="1700" dirty="0"/>
              <a:t/>
            </a:r>
            <a:br>
              <a:rPr lang="en-US" sz="1700" dirty="0"/>
            </a:br>
            <a:r>
              <a:rPr lang="en-US" sz="1700" dirty="0"/>
              <a:t/>
            </a:r>
            <a:br>
              <a:rPr lang="en-US" sz="1700" dirty="0"/>
            </a:br>
            <a:endParaRPr lang="en-US" sz="1700" dirty="0" smtClean="0"/>
          </a:p>
          <a:p>
            <a:pPr>
              <a:buClr>
                <a:srgbClr val="0070C0"/>
              </a:buClr>
              <a:tabLst>
                <a:tab pos="723900" algn="l"/>
                <a:tab pos="8523288" algn="r"/>
              </a:tabLst>
            </a:pPr>
            <a:r>
              <a:rPr lang="en-US" sz="1700" dirty="0" smtClean="0"/>
              <a:t/>
            </a:r>
            <a:br>
              <a:rPr lang="en-US" sz="1700" dirty="0" smtClean="0"/>
            </a:br>
            <a:r>
              <a:rPr lang="en-US" sz="1700" dirty="0"/>
              <a:t/>
            </a:r>
            <a:br>
              <a:rPr lang="en-US" sz="1700" dirty="0"/>
            </a:br>
            <a:endParaRPr lang="en-US" sz="1700" dirty="0" smtClean="0"/>
          </a:p>
          <a:p>
            <a:pPr marL="514350" indent="-514350">
              <a:buClr>
                <a:srgbClr val="0070C0"/>
              </a:buClr>
              <a:buFont typeface="+mj-lt"/>
              <a:buAutoNum type="romanLcPeriod"/>
              <a:tabLst>
                <a:tab pos="723900" algn="l"/>
                <a:tab pos="8523288" algn="r"/>
              </a:tabLst>
            </a:pPr>
            <a:r>
              <a:rPr lang="en-US" sz="1700" dirty="0" smtClean="0"/>
              <a:t>Plot </a:t>
            </a:r>
            <a:r>
              <a:rPr lang="en-US" sz="1700" dirty="0"/>
              <a:t>the data in the table on a copy of the graph</a:t>
            </a:r>
            <a:r>
              <a:rPr lang="en-US" sz="1700" dirty="0" smtClean="0"/>
              <a:t>.	[3]</a:t>
            </a:r>
            <a:endParaRPr lang="en-US" sz="1700" dirty="0"/>
          </a:p>
          <a:p>
            <a:pPr marL="514350" indent="-514350">
              <a:buClr>
                <a:srgbClr val="0070C0"/>
              </a:buClr>
              <a:buFont typeface="+mj-lt"/>
              <a:buAutoNum type="romanLcPeriod"/>
              <a:tabLst>
                <a:tab pos="723900" algn="l"/>
                <a:tab pos="8523288" algn="r"/>
              </a:tabLst>
            </a:pPr>
            <a:r>
              <a:rPr lang="en-US" sz="1700" dirty="0" smtClean="0"/>
              <a:t>Suggest </a:t>
            </a:r>
            <a:r>
              <a:rPr lang="en-US" sz="1700" dirty="0"/>
              <a:t>what has caused the litmus paper to go blue</a:t>
            </a:r>
            <a:r>
              <a:rPr lang="en-US" sz="1700" dirty="0" smtClean="0"/>
              <a:t>.</a:t>
            </a:r>
            <a:r>
              <a:rPr lang="en-US" sz="1700" dirty="0"/>
              <a:t> 	</a:t>
            </a:r>
            <a:r>
              <a:rPr lang="en-US" sz="1700" dirty="0" smtClean="0"/>
              <a:t>[1]</a:t>
            </a:r>
            <a:endParaRPr lang="en-US" sz="1700" dirty="0"/>
          </a:p>
          <a:p>
            <a:pPr marL="514350" indent="-514350">
              <a:buClr>
                <a:srgbClr val="0070C0"/>
              </a:buClr>
              <a:buFont typeface="+mj-lt"/>
              <a:buAutoNum type="romanLcPeriod"/>
              <a:tabLst>
                <a:tab pos="723900" algn="l"/>
                <a:tab pos="8523288" algn="r"/>
              </a:tabLst>
            </a:pPr>
            <a:r>
              <a:rPr lang="en-US" sz="1700" dirty="0" smtClean="0"/>
              <a:t>State </a:t>
            </a:r>
            <a:r>
              <a:rPr lang="en-US" sz="1700" dirty="0"/>
              <a:t>which sample of ammonium hydroxide took longest to travel 10 cm along the tube</a:t>
            </a:r>
            <a:r>
              <a:rPr lang="en-US" sz="1700" dirty="0" smtClean="0"/>
              <a:t>.</a:t>
            </a:r>
            <a:r>
              <a:rPr lang="en-US" sz="1700" dirty="0"/>
              <a:t> 	</a:t>
            </a:r>
            <a:r>
              <a:rPr lang="en-US" sz="1700" dirty="0" smtClean="0"/>
              <a:t>[1]</a:t>
            </a:r>
            <a:endParaRPr lang="en-US" sz="1700" dirty="0"/>
          </a:p>
          <a:p>
            <a:pPr marL="514350" indent="-514350">
              <a:buClr>
                <a:srgbClr val="0070C0"/>
              </a:buClr>
              <a:buFont typeface="+mj-lt"/>
              <a:buAutoNum type="romanLcPeriod"/>
              <a:tabLst>
                <a:tab pos="723900" algn="l"/>
                <a:tab pos="8523288" algn="r"/>
              </a:tabLst>
            </a:pPr>
            <a:r>
              <a:rPr lang="en-US" sz="1700" dirty="0" smtClean="0"/>
              <a:t>What </a:t>
            </a:r>
            <a:r>
              <a:rPr lang="en-US" sz="1700" dirty="0"/>
              <a:t>can you suggest about the concentration of sample </a:t>
            </a:r>
            <a:r>
              <a:rPr lang="en-US" sz="1700" dirty="0" smtClean="0"/>
              <a:t>C?</a:t>
            </a:r>
            <a:br>
              <a:rPr lang="en-US" sz="1700" dirty="0" smtClean="0"/>
            </a:br>
            <a:r>
              <a:rPr lang="en-US" sz="1700" dirty="0" smtClean="0"/>
              <a:t>Explain </a:t>
            </a:r>
            <a:r>
              <a:rPr lang="en-US" sz="1700" dirty="0"/>
              <a:t>your answer</a:t>
            </a:r>
            <a:r>
              <a:rPr lang="en-US" sz="1700" dirty="0" smtClean="0"/>
              <a:t>.</a:t>
            </a:r>
            <a:r>
              <a:rPr lang="en-US" sz="1700" dirty="0"/>
              <a:t> 	</a:t>
            </a:r>
            <a:r>
              <a:rPr lang="en-US" sz="1700" dirty="0" smtClean="0"/>
              <a:t>[2]</a:t>
            </a:r>
            <a:endParaRPr lang="en-US" sz="1700" dirty="0"/>
          </a:p>
          <a:p>
            <a:pPr>
              <a:buClr>
                <a:srgbClr val="0070C0"/>
              </a:buClr>
              <a:tabLst>
                <a:tab pos="723900" algn="l"/>
                <a:tab pos="4300538" algn="l"/>
              </a:tabLst>
            </a:pPr>
            <a:r>
              <a:rPr lang="en-US" sz="1700" i="1" dirty="0"/>
              <a:t>[Cambridge IGCSE® Biology 0610/2, Question 8, October/November 2004</a:t>
            </a:r>
            <a:r>
              <a:rPr lang="en-US" sz="1700" i="1" dirty="0" smtClean="0"/>
              <a:t>]</a:t>
            </a:r>
            <a:endParaRPr lang="en-US" sz="1700" i="1" dirty="0"/>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8" name="Round Same Side Corner Rectangle 7">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39</a:t>
            </a:r>
            <a:endParaRPr lang="en-GB" sz="12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285103762"/>
              </p:ext>
            </p:extLst>
          </p:nvPr>
        </p:nvGraphicFramePr>
        <p:xfrm>
          <a:off x="323527" y="1772816"/>
          <a:ext cx="8424936" cy="2880360"/>
        </p:xfrm>
        <a:graphic>
          <a:graphicData uri="http://schemas.openxmlformats.org/drawingml/2006/table">
            <a:tbl>
              <a:tblPr firstRow="1" bandRow="1">
                <a:tableStyleId>{5C22544A-7EE6-4342-B048-85BDC9FD1C3A}</a:tableStyleId>
              </a:tblPr>
              <a:tblGrid>
                <a:gridCol w="4536505"/>
                <a:gridCol w="3888431"/>
              </a:tblGrid>
              <a:tr h="296033">
                <a:tc>
                  <a:txBody>
                    <a:bodyPr/>
                    <a:lstStyle/>
                    <a:p>
                      <a:r>
                        <a:rPr lang="en-US" sz="1500" dirty="0" smtClean="0">
                          <a:latin typeface="Arial" panose="020B0604020202020204" pitchFamily="34" charset="0"/>
                          <a:cs typeface="Arial" panose="020B0604020202020204" pitchFamily="34" charset="0"/>
                        </a:rPr>
                        <a:t>Distance of red litmus paper along tube / cm</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Time for red litmus paper to go blue /s</a:t>
                      </a:r>
                      <a:endParaRPr lang="en-GB" sz="1500" dirty="0">
                        <a:latin typeface="Arial" panose="020B0604020202020204" pitchFamily="34" charset="0"/>
                        <a:cs typeface="Arial" panose="020B0604020202020204" pitchFamily="34" charset="0"/>
                      </a:endParaRPr>
                    </a:p>
                  </a:txBody>
                  <a:tcPr/>
                </a:tc>
              </a:tr>
              <a:tr h="296033">
                <a:tc>
                  <a:txBody>
                    <a:bodyPr/>
                    <a:lstStyle/>
                    <a:p>
                      <a:pPr algn="ctr"/>
                      <a:r>
                        <a:rPr lang="en-IE" sz="1500" dirty="0" smtClean="0">
                          <a:latin typeface="Arial" panose="020B0604020202020204" pitchFamily="34" charset="0"/>
                          <a:cs typeface="Arial" panose="020B0604020202020204" pitchFamily="34" charset="0"/>
                        </a:rPr>
                        <a:t>2</a:t>
                      </a:r>
                      <a:endParaRPr lang="en-GB" sz="1500" dirty="0">
                        <a:latin typeface="Arial" panose="020B0604020202020204" pitchFamily="34" charset="0"/>
                        <a:cs typeface="Arial" panose="020B0604020202020204" pitchFamily="34" charset="0"/>
                      </a:endParaRPr>
                    </a:p>
                  </a:txBody>
                  <a:tcPr/>
                </a:tc>
                <a:tc>
                  <a:txBody>
                    <a:bodyPr/>
                    <a:lstStyle/>
                    <a:p>
                      <a:pPr algn="ctr"/>
                      <a:r>
                        <a:rPr lang="en-IE" sz="1500" dirty="0" smtClean="0">
                          <a:latin typeface="Arial" panose="020B0604020202020204" pitchFamily="34" charset="0"/>
                          <a:cs typeface="Arial" panose="020B0604020202020204" pitchFamily="34" charset="0"/>
                        </a:rPr>
                        <a:t>6</a:t>
                      </a:r>
                      <a:endParaRPr lang="en-GB" sz="1500" dirty="0">
                        <a:latin typeface="Arial" panose="020B0604020202020204" pitchFamily="34" charset="0"/>
                        <a:cs typeface="Arial" panose="020B0604020202020204" pitchFamily="34" charset="0"/>
                      </a:endParaRPr>
                    </a:p>
                  </a:txBody>
                  <a:tcPr/>
                </a:tc>
              </a:tr>
              <a:tr h="296033">
                <a:tc>
                  <a:txBody>
                    <a:bodyPr/>
                    <a:lstStyle/>
                    <a:p>
                      <a:pPr algn="ctr"/>
                      <a:r>
                        <a:rPr lang="en-IE" sz="1500" dirty="0" smtClean="0">
                          <a:latin typeface="Arial" panose="020B0604020202020204" pitchFamily="34" charset="0"/>
                          <a:cs typeface="Arial" panose="020B0604020202020204" pitchFamily="34" charset="0"/>
                        </a:rPr>
                        <a:t>4</a:t>
                      </a:r>
                      <a:endParaRPr lang="en-GB" sz="1500" dirty="0">
                        <a:latin typeface="Arial" panose="020B0604020202020204" pitchFamily="34" charset="0"/>
                        <a:cs typeface="Arial" panose="020B0604020202020204" pitchFamily="34" charset="0"/>
                      </a:endParaRPr>
                    </a:p>
                  </a:txBody>
                  <a:tcPr/>
                </a:tc>
                <a:tc>
                  <a:txBody>
                    <a:bodyPr/>
                    <a:lstStyle/>
                    <a:p>
                      <a:pPr algn="ctr"/>
                      <a:r>
                        <a:rPr lang="en-IE" sz="1500" dirty="0" smtClean="0">
                          <a:latin typeface="Arial" panose="020B0604020202020204" pitchFamily="34" charset="0"/>
                          <a:cs typeface="Arial" panose="020B0604020202020204" pitchFamily="34" charset="0"/>
                        </a:rPr>
                        <a:t>10</a:t>
                      </a:r>
                      <a:endParaRPr lang="en-GB" sz="1500" dirty="0">
                        <a:latin typeface="Arial" panose="020B0604020202020204" pitchFamily="34" charset="0"/>
                        <a:cs typeface="Arial" panose="020B0604020202020204" pitchFamily="34" charset="0"/>
                      </a:endParaRPr>
                    </a:p>
                  </a:txBody>
                  <a:tcPr/>
                </a:tc>
              </a:tr>
              <a:tr h="296033">
                <a:tc>
                  <a:txBody>
                    <a:bodyPr/>
                    <a:lstStyle/>
                    <a:p>
                      <a:pPr algn="ctr"/>
                      <a:r>
                        <a:rPr lang="en-IE" sz="1500" dirty="0" smtClean="0">
                          <a:latin typeface="Arial" panose="020B0604020202020204" pitchFamily="34" charset="0"/>
                          <a:cs typeface="Arial" panose="020B0604020202020204" pitchFamily="34" charset="0"/>
                        </a:rPr>
                        <a:t>6</a:t>
                      </a:r>
                      <a:endParaRPr lang="en-GB" sz="1500" dirty="0">
                        <a:latin typeface="Arial" panose="020B0604020202020204" pitchFamily="34" charset="0"/>
                        <a:cs typeface="Arial" panose="020B0604020202020204" pitchFamily="34" charset="0"/>
                      </a:endParaRPr>
                    </a:p>
                  </a:txBody>
                  <a:tcPr/>
                </a:tc>
                <a:tc>
                  <a:txBody>
                    <a:bodyPr/>
                    <a:lstStyle/>
                    <a:p>
                      <a:pPr algn="ctr"/>
                      <a:r>
                        <a:rPr lang="en-IE" sz="1500" dirty="0" smtClean="0">
                          <a:latin typeface="Arial" panose="020B0604020202020204" pitchFamily="34" charset="0"/>
                          <a:cs typeface="Arial" panose="020B0604020202020204" pitchFamily="34" charset="0"/>
                        </a:rPr>
                        <a:t>15</a:t>
                      </a:r>
                      <a:endParaRPr lang="en-GB" sz="1500" dirty="0">
                        <a:latin typeface="Arial" panose="020B0604020202020204" pitchFamily="34" charset="0"/>
                        <a:cs typeface="Arial" panose="020B0604020202020204" pitchFamily="34" charset="0"/>
                      </a:endParaRPr>
                    </a:p>
                  </a:txBody>
                  <a:tcPr/>
                </a:tc>
              </a:tr>
              <a:tr h="296033">
                <a:tc>
                  <a:txBody>
                    <a:bodyPr/>
                    <a:lstStyle/>
                    <a:p>
                      <a:pPr algn="ctr"/>
                      <a:r>
                        <a:rPr lang="en-IE" sz="1500" dirty="0" smtClean="0">
                          <a:latin typeface="Arial" panose="020B0604020202020204" pitchFamily="34" charset="0"/>
                          <a:cs typeface="Arial" panose="020B0604020202020204" pitchFamily="34" charset="0"/>
                        </a:rPr>
                        <a:t>8</a:t>
                      </a:r>
                      <a:endParaRPr lang="en-GB" sz="1500" dirty="0">
                        <a:latin typeface="Arial" panose="020B0604020202020204" pitchFamily="34" charset="0"/>
                        <a:cs typeface="Arial" panose="020B0604020202020204" pitchFamily="34" charset="0"/>
                      </a:endParaRPr>
                    </a:p>
                  </a:txBody>
                  <a:tcPr/>
                </a:tc>
                <a:tc>
                  <a:txBody>
                    <a:bodyPr/>
                    <a:lstStyle/>
                    <a:p>
                      <a:pPr algn="ctr"/>
                      <a:r>
                        <a:rPr lang="en-IE" sz="1500" dirty="0" smtClean="0">
                          <a:latin typeface="Arial" panose="020B0604020202020204" pitchFamily="34" charset="0"/>
                          <a:cs typeface="Arial" panose="020B0604020202020204" pitchFamily="34" charset="0"/>
                        </a:rPr>
                        <a:t>21</a:t>
                      </a:r>
                      <a:endParaRPr lang="en-GB" sz="1500" dirty="0">
                        <a:latin typeface="Arial" panose="020B0604020202020204" pitchFamily="34" charset="0"/>
                        <a:cs typeface="Arial" panose="020B0604020202020204" pitchFamily="34" charset="0"/>
                      </a:endParaRPr>
                    </a:p>
                  </a:txBody>
                  <a:tcPr/>
                </a:tc>
              </a:tr>
              <a:tr h="296033">
                <a:tc>
                  <a:txBody>
                    <a:bodyPr/>
                    <a:lstStyle/>
                    <a:p>
                      <a:pPr algn="ctr"/>
                      <a:r>
                        <a:rPr lang="en-IE" sz="1500" dirty="0" smtClean="0">
                          <a:latin typeface="Arial" panose="020B0604020202020204" pitchFamily="34" charset="0"/>
                          <a:cs typeface="Arial" panose="020B0604020202020204" pitchFamily="34" charset="0"/>
                        </a:rPr>
                        <a:t>10</a:t>
                      </a:r>
                      <a:endParaRPr lang="en-GB" sz="1500" dirty="0">
                        <a:latin typeface="Arial" panose="020B0604020202020204" pitchFamily="34" charset="0"/>
                        <a:cs typeface="Arial" panose="020B0604020202020204" pitchFamily="34" charset="0"/>
                      </a:endParaRPr>
                    </a:p>
                  </a:txBody>
                  <a:tcPr/>
                </a:tc>
                <a:tc>
                  <a:txBody>
                    <a:bodyPr/>
                    <a:lstStyle/>
                    <a:p>
                      <a:pPr algn="ctr"/>
                      <a:r>
                        <a:rPr lang="en-IE" sz="1500" dirty="0" smtClean="0">
                          <a:latin typeface="Arial" panose="020B0604020202020204" pitchFamily="34" charset="0"/>
                          <a:cs typeface="Arial" panose="020B0604020202020204" pitchFamily="34" charset="0"/>
                        </a:rPr>
                        <a:t>25</a:t>
                      </a:r>
                      <a:endParaRPr lang="en-GB" sz="1500" dirty="0">
                        <a:latin typeface="Arial" panose="020B0604020202020204" pitchFamily="34" charset="0"/>
                        <a:cs typeface="Arial" panose="020B0604020202020204" pitchFamily="34" charset="0"/>
                      </a:endParaRPr>
                    </a:p>
                  </a:txBody>
                  <a:tcPr/>
                </a:tc>
              </a:tr>
              <a:tr h="296033">
                <a:tc>
                  <a:txBody>
                    <a:bodyPr/>
                    <a:lstStyle/>
                    <a:p>
                      <a:pPr algn="ctr"/>
                      <a:r>
                        <a:rPr lang="en-IE" sz="1500" dirty="0" smtClean="0">
                          <a:latin typeface="Arial" panose="020B0604020202020204" pitchFamily="34" charset="0"/>
                          <a:cs typeface="Arial" panose="020B0604020202020204" pitchFamily="34" charset="0"/>
                        </a:rPr>
                        <a:t>12</a:t>
                      </a:r>
                      <a:endParaRPr lang="en-GB" sz="1500" dirty="0">
                        <a:latin typeface="Arial" panose="020B0604020202020204" pitchFamily="34" charset="0"/>
                        <a:cs typeface="Arial" panose="020B0604020202020204" pitchFamily="34" charset="0"/>
                      </a:endParaRPr>
                    </a:p>
                  </a:txBody>
                  <a:tcPr/>
                </a:tc>
                <a:tc>
                  <a:txBody>
                    <a:bodyPr/>
                    <a:lstStyle/>
                    <a:p>
                      <a:pPr algn="ctr"/>
                      <a:r>
                        <a:rPr lang="en-IE" sz="1500" dirty="0" smtClean="0">
                          <a:latin typeface="Arial" panose="020B0604020202020204" pitchFamily="34" charset="0"/>
                          <a:cs typeface="Arial" panose="020B0604020202020204" pitchFamily="34" charset="0"/>
                        </a:rPr>
                        <a:t>29</a:t>
                      </a:r>
                      <a:endParaRPr lang="en-GB" sz="1500" dirty="0">
                        <a:latin typeface="Arial" panose="020B0604020202020204" pitchFamily="34" charset="0"/>
                        <a:cs typeface="Arial" panose="020B0604020202020204" pitchFamily="34" charset="0"/>
                      </a:endParaRPr>
                    </a:p>
                  </a:txBody>
                  <a:tcPr/>
                </a:tc>
              </a:tr>
              <a:tr h="296033">
                <a:tc>
                  <a:txBody>
                    <a:bodyPr/>
                    <a:lstStyle/>
                    <a:p>
                      <a:pPr algn="ctr"/>
                      <a:r>
                        <a:rPr lang="en-IE" sz="1500" dirty="0" smtClean="0">
                          <a:latin typeface="Arial" panose="020B0604020202020204" pitchFamily="34" charset="0"/>
                          <a:cs typeface="Arial" panose="020B0604020202020204" pitchFamily="34" charset="0"/>
                        </a:rPr>
                        <a:t>14</a:t>
                      </a:r>
                      <a:endParaRPr lang="en-GB" sz="1500" dirty="0">
                        <a:latin typeface="Arial" panose="020B0604020202020204" pitchFamily="34" charset="0"/>
                        <a:cs typeface="Arial" panose="020B0604020202020204" pitchFamily="34" charset="0"/>
                      </a:endParaRPr>
                    </a:p>
                  </a:txBody>
                  <a:tcPr/>
                </a:tc>
                <a:tc>
                  <a:txBody>
                    <a:bodyPr/>
                    <a:lstStyle/>
                    <a:p>
                      <a:pPr algn="ctr"/>
                      <a:r>
                        <a:rPr lang="en-IE" sz="1500" dirty="0" smtClean="0">
                          <a:latin typeface="Arial" panose="020B0604020202020204" pitchFamily="34" charset="0"/>
                          <a:cs typeface="Arial" panose="020B0604020202020204" pitchFamily="34" charset="0"/>
                        </a:rPr>
                        <a:t>35</a:t>
                      </a:r>
                      <a:endParaRPr lang="en-GB" sz="1500" dirty="0">
                        <a:latin typeface="Arial" panose="020B0604020202020204" pitchFamily="34" charset="0"/>
                        <a:cs typeface="Arial" panose="020B0604020202020204" pitchFamily="34" charset="0"/>
                      </a:endParaRPr>
                    </a:p>
                  </a:txBody>
                  <a:tcPr/>
                </a:tc>
              </a:tr>
              <a:tr h="296033">
                <a:tc>
                  <a:txBody>
                    <a:bodyPr/>
                    <a:lstStyle/>
                    <a:p>
                      <a:pPr algn="ctr"/>
                      <a:r>
                        <a:rPr lang="en-IE" sz="1500" dirty="0" smtClean="0">
                          <a:latin typeface="Arial" panose="020B0604020202020204" pitchFamily="34" charset="0"/>
                          <a:cs typeface="Arial" panose="020B0604020202020204" pitchFamily="34" charset="0"/>
                        </a:rPr>
                        <a:t>16</a:t>
                      </a:r>
                      <a:endParaRPr lang="en-GB" sz="1500" dirty="0">
                        <a:latin typeface="Arial" panose="020B0604020202020204" pitchFamily="34" charset="0"/>
                        <a:cs typeface="Arial" panose="020B0604020202020204" pitchFamily="34" charset="0"/>
                      </a:endParaRPr>
                    </a:p>
                  </a:txBody>
                  <a:tcPr/>
                </a:tc>
                <a:tc>
                  <a:txBody>
                    <a:bodyPr/>
                    <a:lstStyle/>
                    <a:p>
                      <a:pPr algn="ctr"/>
                      <a:r>
                        <a:rPr lang="en-IE" sz="1500" dirty="0" smtClean="0">
                          <a:latin typeface="Arial" panose="020B0604020202020204" pitchFamily="34" charset="0"/>
                          <a:cs typeface="Arial" panose="020B0604020202020204" pitchFamily="34" charset="0"/>
                        </a:rPr>
                        <a:t>41</a:t>
                      </a:r>
                      <a:endParaRPr lang="en-GB" sz="1500" dirty="0">
                        <a:latin typeface="Arial" panose="020B0604020202020204" pitchFamily="34" charset="0"/>
                        <a:cs typeface="Arial" panose="020B0604020202020204" pitchFamily="34" charset="0"/>
                      </a:endParaRPr>
                    </a:p>
                  </a:txBody>
                  <a:tcPr/>
                </a:tc>
              </a:tr>
            </a:tbl>
          </a:graphicData>
        </a:graphic>
      </p:graphicFrame>
      <p:sp>
        <p:nvSpPr>
          <p:cNvPr id="9" name="TextBox 8">
            <a:hlinkClick r:id="rId3" action="ppaction://hlinkfile"/>
          </p:cNvPr>
          <p:cNvSpPr txBox="1"/>
          <p:nvPr/>
        </p:nvSpPr>
        <p:spPr>
          <a:xfrm>
            <a:off x="8172400" y="2924944"/>
            <a:ext cx="607859" cy="923330"/>
          </a:xfrm>
          <a:prstGeom prst="rect">
            <a:avLst/>
          </a:prstGeom>
          <a:noFill/>
        </p:spPr>
        <p:txBody>
          <a:bodyPr wrap="none" rtlCol="0">
            <a:spAutoFit/>
          </a:bodyPr>
          <a:lstStyle/>
          <a:p>
            <a:r>
              <a:rPr lang="en-GB"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4127609717"/>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r>
              <a:rPr lang="en-IE" sz="4000" dirty="0" smtClean="0"/>
              <a:t>3 – End of Chapter Questions</a:t>
            </a:r>
            <a:endParaRPr lang="en-GB" sz="4000" b="1" dirty="0" smtClean="0"/>
          </a:p>
        </p:txBody>
      </p:sp>
      <p:sp>
        <p:nvSpPr>
          <p:cNvPr id="24" name="Rectangle 23"/>
          <p:cNvSpPr/>
          <p:nvPr/>
        </p:nvSpPr>
        <p:spPr>
          <a:xfrm>
            <a:off x="179512" y="1124744"/>
            <a:ext cx="8699936" cy="5401479"/>
          </a:xfrm>
          <a:prstGeom prst="rect">
            <a:avLst/>
          </a:prstGeom>
          <a:solidFill>
            <a:srgbClr val="F5FC9A"/>
          </a:solidFill>
          <a:ln w="57150">
            <a:solidFill>
              <a:srgbClr val="002060"/>
            </a:solidFill>
          </a:ln>
        </p:spPr>
        <p:txBody>
          <a:bodyPr wrap="square">
            <a:spAutoFit/>
          </a:bodyPr>
          <a:lstStyle/>
          <a:p>
            <a:pPr marL="361950" indent="-361950">
              <a:buClr>
                <a:srgbClr val="0070C0"/>
              </a:buClr>
              <a:buFont typeface="+mj-lt"/>
              <a:buAutoNum type="arabicPeriod" startAt="5"/>
              <a:tabLst>
                <a:tab pos="723900" algn="l"/>
                <a:tab pos="8523288" algn="r"/>
              </a:tabLst>
            </a:pPr>
            <a:r>
              <a:rPr lang="en-US" sz="2300" dirty="0" smtClean="0"/>
              <a:t>The </a:t>
            </a:r>
            <a:r>
              <a:rPr lang="en-US" sz="2300" dirty="0"/>
              <a:t>bar chart shows the concentration of potassium ions and sodium ions in a sample of pond water, and in the cells of a plant growing in the water</a:t>
            </a:r>
            <a:r>
              <a:rPr lang="en-US" sz="2300" dirty="0" smtClean="0"/>
              <a:t>.</a:t>
            </a:r>
          </a:p>
          <a:p>
            <a:pPr marL="723900" indent="-342900">
              <a:buClr>
                <a:srgbClr val="0070C0"/>
              </a:buClr>
              <a:buFont typeface="+mj-lt"/>
              <a:buAutoNum type="alphaLcPeriod"/>
              <a:tabLst>
                <a:tab pos="723900" algn="l"/>
                <a:tab pos="8523288" algn="r"/>
              </a:tabLst>
            </a:pPr>
            <a:r>
              <a:rPr lang="en-US" sz="2300" dirty="0" smtClean="0"/>
              <a:t>Describe </a:t>
            </a:r>
            <a:r>
              <a:rPr lang="en-US" sz="2300" dirty="0"/>
              <a:t>the differences between the concentrations of the ions in the pond </a:t>
            </a:r>
            <a:r>
              <a:rPr lang="en-US" sz="2300" dirty="0" smtClean="0"/>
              <a:t>water and </a:t>
            </a:r>
            <a:r>
              <a:rPr lang="en-US" sz="2300" dirty="0"/>
              <a:t>in the plant cells. </a:t>
            </a:r>
            <a:r>
              <a:rPr lang="en-US" sz="2300" dirty="0" smtClean="0"/>
              <a:t>	[</a:t>
            </a:r>
            <a:r>
              <a:rPr lang="en-US" sz="2300" dirty="0"/>
              <a:t>3]</a:t>
            </a:r>
          </a:p>
          <a:p>
            <a:pPr marL="723900" indent="-342900">
              <a:buClr>
                <a:srgbClr val="0070C0"/>
              </a:buClr>
              <a:buFont typeface="+mj-lt"/>
              <a:buAutoNum type="alphaLcPeriod"/>
              <a:tabLst>
                <a:tab pos="723900" algn="l"/>
                <a:tab pos="8523288" algn="r"/>
              </a:tabLst>
            </a:pPr>
            <a:r>
              <a:rPr lang="en-US" sz="2300" dirty="0" smtClean="0"/>
              <a:t>Suggest </a:t>
            </a:r>
            <a:r>
              <a:rPr lang="en-US" sz="2300" dirty="0"/>
              <a:t>the process </a:t>
            </a:r>
            <a:r>
              <a:rPr lang="en-US" sz="2300" dirty="0" smtClean="0"/>
              <a:t/>
            </a:r>
            <a:br>
              <a:rPr lang="en-US" sz="2300" dirty="0" smtClean="0"/>
            </a:br>
            <a:r>
              <a:rPr lang="en-US" sz="2300" dirty="0" smtClean="0"/>
              <a:t>by which </a:t>
            </a:r>
            <a:r>
              <a:rPr lang="en-US" sz="2300" dirty="0"/>
              <a:t>the </a:t>
            </a:r>
            <a:r>
              <a:rPr lang="en-US" sz="2300" dirty="0" smtClean="0"/>
              <a:t>ions </a:t>
            </a:r>
            <a:br>
              <a:rPr lang="en-US" sz="2300" dirty="0" smtClean="0"/>
            </a:br>
            <a:r>
              <a:rPr lang="en-US" sz="2300" dirty="0" smtClean="0"/>
              <a:t>move between </a:t>
            </a:r>
            <a:r>
              <a:rPr lang="en-US" sz="2300" dirty="0"/>
              <a:t>the </a:t>
            </a:r>
            <a:r>
              <a:rPr lang="en-US" sz="2300" dirty="0" smtClean="0"/>
              <a:t/>
            </a:r>
            <a:br>
              <a:rPr lang="en-US" sz="2300" dirty="0" smtClean="0"/>
            </a:br>
            <a:r>
              <a:rPr lang="en-US" sz="2300" dirty="0" smtClean="0"/>
              <a:t>pond water and </a:t>
            </a:r>
            <a:r>
              <a:rPr lang="en-US" sz="2300" dirty="0"/>
              <a:t>the </a:t>
            </a:r>
            <a:r>
              <a:rPr lang="en-US" sz="2300" dirty="0" smtClean="0"/>
              <a:t/>
            </a:r>
            <a:br>
              <a:rPr lang="en-US" sz="2300" dirty="0" smtClean="0"/>
            </a:br>
            <a:r>
              <a:rPr lang="en-US" sz="2300" dirty="0" smtClean="0"/>
              <a:t>plant cells.</a:t>
            </a:r>
            <a:br>
              <a:rPr lang="en-US" sz="2300" dirty="0" smtClean="0"/>
            </a:br>
            <a:r>
              <a:rPr lang="en-US" sz="2300" dirty="0" smtClean="0"/>
              <a:t>Explain </a:t>
            </a:r>
            <a:r>
              <a:rPr lang="en-US" sz="2300" dirty="0"/>
              <a:t>why you </a:t>
            </a:r>
            <a:r>
              <a:rPr lang="en-US" sz="2300" dirty="0" smtClean="0"/>
              <a:t/>
            </a:r>
            <a:br>
              <a:rPr lang="en-US" sz="2300" dirty="0" smtClean="0"/>
            </a:br>
            <a:r>
              <a:rPr lang="en-US" sz="2300" dirty="0" smtClean="0"/>
              <a:t>think this </a:t>
            </a:r>
            <a:r>
              <a:rPr lang="en-US" sz="2300" dirty="0"/>
              <a:t>process </a:t>
            </a:r>
            <a:r>
              <a:rPr lang="en-US" sz="2300" dirty="0" smtClean="0"/>
              <a:t>is </a:t>
            </a:r>
            <a:br>
              <a:rPr lang="en-US" sz="2300" dirty="0" smtClean="0"/>
            </a:br>
            <a:r>
              <a:rPr lang="en-US" sz="2300" dirty="0" smtClean="0"/>
              <a:t>involved</a:t>
            </a:r>
            <a:r>
              <a:rPr lang="en-US" sz="2300" dirty="0"/>
              <a:t>. </a:t>
            </a:r>
            <a:r>
              <a:rPr lang="en-US" sz="2300" dirty="0" smtClean="0"/>
              <a:t>             [</a:t>
            </a:r>
            <a:r>
              <a:rPr lang="en-US" sz="2300" dirty="0"/>
              <a:t>2]</a:t>
            </a:r>
          </a:p>
          <a:p>
            <a:pPr marL="723900" indent="-342900">
              <a:buClr>
                <a:srgbClr val="0070C0"/>
              </a:buClr>
              <a:buFont typeface="+mj-lt"/>
              <a:buAutoNum type="alphaLcPeriod"/>
              <a:tabLst>
                <a:tab pos="723900" algn="l"/>
                <a:tab pos="8523288" algn="r"/>
              </a:tabLst>
            </a:pPr>
            <a:r>
              <a:rPr lang="en-US" sz="2300" dirty="0" smtClean="0"/>
              <a:t>Describe </a:t>
            </a:r>
            <a:r>
              <a:rPr lang="en-US" sz="2300" dirty="0"/>
              <a:t>how the process </a:t>
            </a:r>
            <a:r>
              <a:rPr lang="en-US" sz="2300" dirty="0" smtClean="0"/>
              <a:t>that </a:t>
            </a:r>
            <a:r>
              <a:rPr lang="en-US" sz="2300" dirty="0"/>
              <a:t>you </a:t>
            </a:r>
            <a:r>
              <a:rPr lang="en-US" sz="2300" dirty="0" smtClean="0"/>
              <a:t>have </a:t>
            </a:r>
            <a:r>
              <a:rPr lang="en-US" sz="2300" dirty="0"/>
              <a:t>described in </a:t>
            </a:r>
            <a:r>
              <a:rPr lang="en-US" sz="2300" dirty="0" smtClean="0"/>
              <a:t/>
            </a:r>
            <a:br>
              <a:rPr lang="en-US" sz="2300" dirty="0" smtClean="0"/>
            </a:br>
            <a:r>
              <a:rPr lang="en-US" sz="2300" dirty="0" smtClean="0"/>
              <a:t>your </a:t>
            </a:r>
            <a:r>
              <a:rPr lang="en-US" sz="2300" dirty="0"/>
              <a:t>answer to </a:t>
            </a:r>
            <a:r>
              <a:rPr lang="en-US" sz="2300" dirty="0" smtClean="0"/>
              <a:t>b </a:t>
            </a:r>
            <a:r>
              <a:rPr lang="en-US" sz="2300" dirty="0"/>
              <a:t>takes </a:t>
            </a:r>
            <a:r>
              <a:rPr lang="en-US" sz="2300" dirty="0" smtClean="0"/>
              <a:t>place</a:t>
            </a:r>
            <a:r>
              <a:rPr lang="en-US" sz="2300" dirty="0"/>
              <a:t>. </a:t>
            </a:r>
            <a:r>
              <a:rPr lang="en-US" sz="2300" dirty="0" smtClean="0"/>
              <a:t>	[</a:t>
            </a:r>
            <a:r>
              <a:rPr lang="en-US" sz="2300" dirty="0"/>
              <a:t>4]</a:t>
            </a: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8" name="Round Same Side Corner Rectangle 7">
            <a:hlinkClick r:id="" action="ppaction://noaction"/>
          </p:cNvPr>
          <p:cNvSpPr/>
          <p:nvPr/>
        </p:nvSpPr>
        <p:spPr>
          <a:xfrm>
            <a:off x="6084168" y="692696"/>
            <a:ext cx="7200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39</a:t>
            </a:r>
            <a:endParaRPr lang="en-GB" sz="12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79912" y="2996952"/>
            <a:ext cx="5040560" cy="2736304"/>
          </a:xfrm>
          <a:prstGeom prst="rect">
            <a:avLst/>
          </a:prstGeom>
        </p:spPr>
      </p:pic>
      <p:sp>
        <p:nvSpPr>
          <p:cNvPr id="9" name="TextBox 8">
            <a:hlinkClick r:id="rId4" action="ppaction://hlinkfile"/>
          </p:cNvPr>
          <p:cNvSpPr txBox="1"/>
          <p:nvPr/>
        </p:nvSpPr>
        <p:spPr>
          <a:xfrm>
            <a:off x="8212613" y="4725144"/>
            <a:ext cx="607859" cy="923330"/>
          </a:xfrm>
          <a:prstGeom prst="rect">
            <a:avLst/>
          </a:prstGeom>
          <a:noFill/>
        </p:spPr>
        <p:txBody>
          <a:bodyPr wrap="none" rtlCol="0">
            <a:spAutoFit/>
          </a:bodyPr>
          <a:lstStyle/>
          <a:p>
            <a:r>
              <a:rPr lang="en-GB"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2669683417"/>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3.1 – Workbook Questions – Diffusion Experiment</a:t>
            </a:r>
            <a:endParaRPr lang="en-GB" sz="28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r>
              <a:rPr lang="en-US" sz="2000" dirty="0"/>
              <a:t>A student did an experiment to test this hypothesis</a:t>
            </a:r>
            <a:r>
              <a:rPr lang="en-US" sz="2000" dirty="0" smtClean="0"/>
              <a:t>:</a:t>
            </a:r>
            <a:br>
              <a:rPr lang="en-US" sz="2000" dirty="0" smtClean="0"/>
            </a:br>
            <a:r>
              <a:rPr lang="en-US" sz="2000" dirty="0" smtClean="0"/>
              <a:t/>
            </a:r>
            <a:br>
              <a:rPr lang="en-US" sz="2000" dirty="0" smtClean="0"/>
            </a:br>
            <a:r>
              <a:rPr lang="en-US" sz="2000" dirty="0"/>
              <a:t/>
            </a:r>
            <a:br>
              <a:rPr lang="en-US" sz="2000" dirty="0"/>
            </a:br>
            <a:r>
              <a:rPr lang="en-US" sz="2000" dirty="0"/>
              <a:t>She took four Petri dishes containing agar jelly. She cut four holes in the jelly in each dish. She placed 0.5 cm</a:t>
            </a:r>
            <a:r>
              <a:rPr lang="en-US" sz="2000" baseline="30000" dirty="0"/>
              <a:t>3</a:t>
            </a:r>
            <a:r>
              <a:rPr lang="en-US" sz="2000" dirty="0"/>
              <a:t> of a solution containing a red pigment (coloured substance) into each hole</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400" dirty="0" smtClean="0"/>
              <a:t/>
            </a:r>
            <a:br>
              <a:rPr lang="en-US" sz="2400" dirty="0" smtClean="0"/>
            </a:br>
            <a:r>
              <a:rPr lang="en-US" sz="2000" dirty="0" smtClean="0"/>
              <a:t/>
            </a:r>
            <a:br>
              <a:rPr lang="en-US" sz="2000" dirty="0" smtClean="0"/>
            </a:br>
            <a:endParaRPr lang="en-US" sz="2000" dirty="0"/>
          </a:p>
        </p:txBody>
      </p:sp>
      <p:sp>
        <p:nvSpPr>
          <p:cNvPr id="9" name="Round Same Side Corner Rectangle 8">
            <a:hlinkClick r:id="" action="ppaction://noaction"/>
          </p:cNvPr>
          <p:cNvSpPr/>
          <p:nvPr/>
        </p:nvSpPr>
        <p:spPr>
          <a:xfrm>
            <a:off x="6084168" y="692696"/>
            <a:ext cx="864096"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12</a:t>
            </a:r>
            <a:endParaRPr lang="en-GB" sz="1400" b="1" dirty="0">
              <a:latin typeface="Arial" panose="020B0604020202020204" pitchFamily="34" charset="0"/>
              <a:cs typeface="Arial" panose="020B0604020202020204" pitchFamily="34" charset="0"/>
            </a:endParaRPr>
          </a:p>
        </p:txBody>
      </p:sp>
      <p:sp>
        <p:nvSpPr>
          <p:cNvPr id="2" name="Rectangle 1"/>
          <p:cNvSpPr/>
          <p:nvPr/>
        </p:nvSpPr>
        <p:spPr>
          <a:xfrm>
            <a:off x="244818" y="1196752"/>
            <a:ext cx="8575654" cy="923330"/>
          </a:xfrm>
          <a:prstGeom prst="rect">
            <a:avLst/>
          </a:prstGeom>
          <a:solidFill>
            <a:srgbClr val="C1D6FF"/>
          </a:solidFill>
          <a:ln w="38100">
            <a:solidFill>
              <a:srgbClr val="002060"/>
            </a:solidFill>
          </a:ln>
        </p:spPr>
        <p:txBody>
          <a:bodyPr wrap="square">
            <a:spAutoFit/>
          </a:bodyPr>
          <a:lstStyle/>
          <a:p>
            <a:r>
              <a:rPr lang="en-US" b="1" dirty="0"/>
              <a:t>This exercise asks you to handle and interpret data collected during an experiment, and also to think about how the experiment was planned (A03.4 and A03.2).</a:t>
            </a:r>
            <a:endParaRPr lang="en-GB" b="1" dirty="0"/>
          </a:p>
        </p:txBody>
      </p:sp>
      <p:sp>
        <p:nvSpPr>
          <p:cNvPr id="8" name="Rectangle 7"/>
          <p:cNvSpPr/>
          <p:nvPr/>
        </p:nvSpPr>
        <p:spPr>
          <a:xfrm>
            <a:off x="755576" y="2564904"/>
            <a:ext cx="7416824" cy="400110"/>
          </a:xfrm>
          <a:prstGeom prst="rect">
            <a:avLst/>
          </a:prstGeom>
          <a:solidFill>
            <a:srgbClr val="92D050"/>
          </a:solidFill>
        </p:spPr>
        <p:txBody>
          <a:bodyPr wrap="square">
            <a:spAutoFit/>
          </a:bodyPr>
          <a:lstStyle/>
          <a:p>
            <a:r>
              <a:rPr lang="en-US" sz="2000" b="1" dirty="0"/>
              <a:t>The higher the temperature, the faster diffusion takes place.</a:t>
            </a:r>
            <a:endParaRPr lang="en-GB" sz="2000" b="1"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1763687" y="4094790"/>
            <a:ext cx="6488123" cy="2502562"/>
          </a:xfrm>
          <a:prstGeom prst="rect">
            <a:avLst/>
          </a:prstGeom>
        </p:spPr>
      </p:pic>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3.1 – Workbook Questions – Diffusion Experiment</a:t>
            </a:r>
            <a:endParaRPr lang="en-GB" sz="28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r>
              <a:rPr lang="en-US" sz="2400" dirty="0"/>
              <a:t>The student then covered the dishes and very carefully placed them in different temperatures. She left them for two hours. Then she measured how far the red colour had diffused into the agar around each </a:t>
            </a:r>
            <a:r>
              <a:rPr lang="en-US" sz="2400" dirty="0" smtClean="0"/>
              <a:t>hole.</a:t>
            </a:r>
          </a:p>
          <a:p>
            <a:pPr>
              <a:buClr>
                <a:srgbClr val="C00000"/>
              </a:buClr>
              <a:tabLst>
                <a:tab pos="809625" algn="l"/>
                <a:tab pos="1073150" algn="l"/>
                <a:tab pos="8435975" algn="r"/>
              </a:tabLst>
            </a:pPr>
            <a:r>
              <a:rPr lang="en-US" sz="2400" dirty="0" smtClean="0"/>
              <a:t>The </a:t>
            </a:r>
            <a:r>
              <a:rPr lang="en-US" sz="2400" dirty="0"/>
              <a:t>table shows the students results</a:t>
            </a:r>
            <a:r>
              <a:rPr lang="en-US" sz="2400" dirty="0" smtClean="0"/>
              <a:t>.</a:t>
            </a:r>
          </a:p>
          <a:p>
            <a:pPr>
              <a:buClr>
                <a:srgbClr val="C00000"/>
              </a:buClr>
              <a:tabLst>
                <a:tab pos="809625" algn="l"/>
                <a:tab pos="1073150" algn="l"/>
                <a:tab pos="8435975" algn="r"/>
              </a:tabLst>
            </a:pPr>
            <a:endParaRPr lang="en-US" sz="2400" dirty="0"/>
          </a:p>
          <a:p>
            <a:pPr>
              <a:buClr>
                <a:srgbClr val="C00000"/>
              </a:buClr>
              <a:tabLst>
                <a:tab pos="809625" algn="l"/>
                <a:tab pos="1073150" algn="l"/>
                <a:tab pos="8435975" algn="r"/>
              </a:tabLst>
            </a:pPr>
            <a:endParaRPr lang="en-US" sz="2400" dirty="0" smtClean="0"/>
          </a:p>
          <a:p>
            <a:pPr>
              <a:buClr>
                <a:srgbClr val="C00000"/>
              </a:buClr>
              <a:tabLst>
                <a:tab pos="809625" algn="l"/>
                <a:tab pos="1073150" algn="l"/>
                <a:tab pos="8435975" algn="r"/>
              </a:tabLst>
            </a:pPr>
            <a:endParaRPr lang="en-US" sz="2400" dirty="0"/>
          </a:p>
          <a:p>
            <a:pPr>
              <a:buClr>
                <a:srgbClr val="C00000"/>
              </a:buClr>
              <a:tabLst>
                <a:tab pos="809625" algn="l"/>
                <a:tab pos="1073150" algn="l"/>
                <a:tab pos="8435975" algn="r"/>
              </a:tabLst>
            </a:pPr>
            <a:endParaRPr lang="en-US" sz="2400" dirty="0" smtClean="0"/>
          </a:p>
          <a:p>
            <a:pPr>
              <a:buClr>
                <a:srgbClr val="C00000"/>
              </a:buClr>
              <a:tabLst>
                <a:tab pos="809625" algn="l"/>
                <a:tab pos="1073150" algn="l"/>
                <a:tab pos="8435975" algn="r"/>
              </a:tabLst>
            </a:pPr>
            <a:endParaRPr lang="en-US" sz="2400" dirty="0"/>
          </a:p>
          <a:p>
            <a:pPr>
              <a:buClr>
                <a:srgbClr val="C00000"/>
              </a:buClr>
              <a:tabLst>
                <a:tab pos="809625" algn="l"/>
                <a:tab pos="1073150" algn="l"/>
                <a:tab pos="8435975" algn="r"/>
              </a:tabLst>
            </a:pPr>
            <a:endParaRPr lang="en-US" sz="2400" dirty="0" smtClean="0"/>
          </a:p>
          <a:p>
            <a:pPr>
              <a:buClr>
                <a:srgbClr val="C00000"/>
              </a:buClr>
              <a:tabLst>
                <a:tab pos="809625" algn="l"/>
                <a:tab pos="1073150" algn="l"/>
                <a:tab pos="8435975" algn="r"/>
              </a:tabLst>
            </a:pPr>
            <a:endParaRPr lang="en-US" sz="2400" dirty="0" smtClean="0"/>
          </a:p>
          <a:p>
            <a:pPr>
              <a:buClr>
                <a:srgbClr val="C00000"/>
              </a:buClr>
              <a:tabLst>
                <a:tab pos="809625" algn="l"/>
                <a:tab pos="1073150" algn="l"/>
                <a:tab pos="8435975" algn="r"/>
              </a:tabLst>
            </a:pPr>
            <a:endParaRPr lang="en-US" sz="2400" dirty="0"/>
          </a:p>
          <a:p>
            <a:pPr>
              <a:buClr>
                <a:srgbClr val="C00000"/>
              </a:buClr>
              <a:tabLst>
                <a:tab pos="809625" algn="l"/>
                <a:tab pos="1073150" algn="l"/>
                <a:tab pos="8435975" algn="r"/>
              </a:tabLst>
            </a:pPr>
            <a:endParaRPr lang="en-US" sz="4000" dirty="0" smtClean="0"/>
          </a:p>
        </p:txBody>
      </p:sp>
      <p:sp>
        <p:nvSpPr>
          <p:cNvPr id="9" name="Round Same Side Corner Rectangle 8">
            <a:hlinkClick r:id="" action="ppaction://noaction"/>
          </p:cNvPr>
          <p:cNvSpPr/>
          <p:nvPr/>
        </p:nvSpPr>
        <p:spPr>
          <a:xfrm>
            <a:off x="6084168" y="692696"/>
            <a:ext cx="864096"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a:t>
            </a:r>
            <a:endParaRPr lang="en-GB" sz="140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283496333"/>
              </p:ext>
            </p:extLst>
          </p:nvPr>
        </p:nvGraphicFramePr>
        <p:xfrm>
          <a:off x="276201" y="3212976"/>
          <a:ext cx="8472261" cy="2194560"/>
        </p:xfrm>
        <a:graphic>
          <a:graphicData uri="http://schemas.openxmlformats.org/drawingml/2006/table">
            <a:tbl>
              <a:tblPr firstRow="1" bandRow="1">
                <a:tableStyleId>{5C22544A-7EE6-4342-B048-85BDC9FD1C3A}</a:tableStyleId>
              </a:tblPr>
              <a:tblGrid>
                <a:gridCol w="695399"/>
                <a:gridCol w="1725247"/>
                <a:gridCol w="1011057"/>
                <a:gridCol w="1008112"/>
                <a:gridCol w="1008112"/>
                <a:gridCol w="1080120"/>
                <a:gridCol w="1944214"/>
              </a:tblGrid>
              <a:tr h="297281">
                <a:tc rowSpan="2">
                  <a:txBody>
                    <a:bodyPr/>
                    <a:lstStyle/>
                    <a:p>
                      <a:r>
                        <a:rPr lang="en-IE" dirty="0" smtClean="0">
                          <a:latin typeface="Arial" panose="020B0604020202020204" pitchFamily="34" charset="0"/>
                          <a:cs typeface="Arial" panose="020B0604020202020204" pitchFamily="34" charset="0"/>
                        </a:rPr>
                        <a:t>Dish</a:t>
                      </a:r>
                      <a:endParaRPr lang="en-GB" dirty="0">
                        <a:latin typeface="Arial" panose="020B0604020202020204" pitchFamily="34" charset="0"/>
                        <a:cs typeface="Arial" panose="020B0604020202020204" pitchFamily="34" charset="0"/>
                      </a:endParaRPr>
                    </a:p>
                  </a:txBody>
                  <a:tcPr/>
                </a:tc>
                <a:tc rowSpan="2">
                  <a:txBody>
                    <a:bodyPr/>
                    <a:lstStyle/>
                    <a:p>
                      <a:r>
                        <a:rPr lang="en-GB" dirty="0" smtClean="0">
                          <a:latin typeface="Arial" panose="020B0604020202020204" pitchFamily="34" charset="0"/>
                          <a:cs typeface="Arial" panose="020B0604020202020204" pitchFamily="34" charset="0"/>
                        </a:rPr>
                        <a:t>Temperature /°C</a:t>
                      </a:r>
                      <a:endParaRPr lang="en-GB" dirty="0">
                        <a:latin typeface="Arial" panose="020B0604020202020204" pitchFamily="34" charset="0"/>
                        <a:cs typeface="Arial" panose="020B0604020202020204" pitchFamily="34" charset="0"/>
                      </a:endParaRPr>
                    </a:p>
                  </a:txBody>
                  <a:tcPr/>
                </a:tc>
                <a:tc gridSpan="5">
                  <a:txBody>
                    <a:bodyPr/>
                    <a:lstStyle/>
                    <a:p>
                      <a:r>
                        <a:rPr lang="en-US" dirty="0" smtClean="0">
                          <a:latin typeface="Arial" panose="020B0604020202020204" pitchFamily="34" charset="0"/>
                          <a:cs typeface="Arial" panose="020B0604020202020204" pitchFamily="34" charset="0"/>
                        </a:rPr>
                        <a:t>Distance red colour had diffused into the jelly/mm</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297281">
                <a:tc vMerge="1">
                  <a:txBody>
                    <a:bodyPr/>
                    <a:lstStyle/>
                    <a:p>
                      <a:endParaRPr lang="en-GB"/>
                    </a:p>
                  </a:txBody>
                  <a:tcPr/>
                </a:tc>
                <a:tc vMerge="1">
                  <a:txBody>
                    <a:bodyPr/>
                    <a:lstStyle/>
                    <a:p>
                      <a:endParaRPr lang="en-GB"/>
                    </a:p>
                  </a:txBody>
                  <a:tcPr/>
                </a:tc>
                <a:tc>
                  <a:txBody>
                    <a:bodyPr/>
                    <a:lstStyle/>
                    <a:p>
                      <a:pPr algn="ctr"/>
                      <a:r>
                        <a:rPr lang="en-IE" dirty="0" smtClean="0">
                          <a:latin typeface="Arial" panose="020B0604020202020204" pitchFamily="34" charset="0"/>
                          <a:cs typeface="Arial" panose="020B0604020202020204" pitchFamily="34" charset="0"/>
                        </a:rPr>
                        <a:t>Hole</a:t>
                      </a:r>
                      <a:r>
                        <a:rPr lang="en-IE" baseline="0" dirty="0" smtClean="0">
                          <a:latin typeface="Arial" panose="020B0604020202020204" pitchFamily="34" charset="0"/>
                          <a:cs typeface="Arial" panose="020B0604020202020204" pitchFamily="34" charset="0"/>
                        </a:rPr>
                        <a:t> 1</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Hole</a:t>
                      </a:r>
                      <a:r>
                        <a:rPr lang="en-IE" baseline="0" dirty="0" smtClean="0">
                          <a:latin typeface="Arial" panose="020B0604020202020204" pitchFamily="34" charset="0"/>
                          <a:cs typeface="Arial" panose="020B0604020202020204" pitchFamily="34" charset="0"/>
                        </a:rPr>
                        <a:t> 1</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Hole</a:t>
                      </a:r>
                      <a:r>
                        <a:rPr lang="en-IE" baseline="0" dirty="0" smtClean="0">
                          <a:latin typeface="Arial" panose="020B0604020202020204" pitchFamily="34" charset="0"/>
                          <a:cs typeface="Arial" panose="020B0604020202020204" pitchFamily="34" charset="0"/>
                        </a:rPr>
                        <a:t> 1</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Hole</a:t>
                      </a:r>
                      <a:r>
                        <a:rPr lang="en-IE" baseline="0" dirty="0" smtClean="0">
                          <a:latin typeface="Arial" panose="020B0604020202020204" pitchFamily="34" charset="0"/>
                          <a:cs typeface="Arial" panose="020B0604020202020204" pitchFamily="34" charset="0"/>
                        </a:rPr>
                        <a:t> 1</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Mean (average)</a:t>
                      </a:r>
                      <a:endParaRPr lang="en-GB" dirty="0">
                        <a:latin typeface="Arial" panose="020B0604020202020204" pitchFamily="34" charset="0"/>
                        <a:cs typeface="Arial" panose="020B0604020202020204" pitchFamily="34" charset="0"/>
                      </a:endParaRPr>
                    </a:p>
                  </a:txBody>
                  <a:tcPr/>
                </a:tc>
              </a:tr>
              <a:tr h="301410">
                <a:tc>
                  <a:txBody>
                    <a:bodyPr/>
                    <a:lstStyle/>
                    <a:p>
                      <a:pPr algn="ctr"/>
                      <a:r>
                        <a:rPr lang="en-IE" dirty="0" smtClean="0">
                          <a:latin typeface="Arial" panose="020B0604020202020204" pitchFamily="34" charset="0"/>
                          <a:cs typeface="Arial" panose="020B0604020202020204" pitchFamily="34" charset="0"/>
                        </a:rPr>
                        <a:t>A</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pPr algn="ctr"/>
                      <a:endParaRPr lang="en-GB" dirty="0">
                        <a:latin typeface="Arial" panose="020B0604020202020204" pitchFamily="34" charset="0"/>
                        <a:cs typeface="Arial" panose="020B0604020202020204" pitchFamily="34" charset="0"/>
                      </a:endParaRPr>
                    </a:p>
                  </a:txBody>
                  <a:tcPr/>
                </a:tc>
              </a:tr>
              <a:tr h="301410">
                <a:tc>
                  <a:txBody>
                    <a:bodyPr/>
                    <a:lstStyle/>
                    <a:p>
                      <a:pPr algn="ctr"/>
                      <a:r>
                        <a:rPr lang="en-IE" dirty="0" smtClean="0">
                          <a:latin typeface="Arial" panose="020B0604020202020204" pitchFamily="34" charset="0"/>
                          <a:cs typeface="Arial" panose="020B0604020202020204" pitchFamily="34" charset="0"/>
                        </a:rPr>
                        <a:t>B</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6</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c>
                  <a:txBody>
                    <a:bodyPr/>
                    <a:lstStyle/>
                    <a:p>
                      <a:pPr algn="ctr"/>
                      <a:endParaRPr lang="en-GB" dirty="0">
                        <a:latin typeface="Arial" panose="020B0604020202020204" pitchFamily="34" charset="0"/>
                        <a:cs typeface="Arial" panose="020B0604020202020204" pitchFamily="34" charset="0"/>
                      </a:endParaRPr>
                    </a:p>
                  </a:txBody>
                  <a:tcPr/>
                </a:tc>
              </a:tr>
              <a:tr h="301410">
                <a:tc>
                  <a:txBody>
                    <a:bodyPr/>
                    <a:lstStyle/>
                    <a:p>
                      <a:pPr algn="ctr"/>
                      <a:r>
                        <a:rPr lang="en-IE" dirty="0" smtClean="0">
                          <a:latin typeface="Arial" panose="020B0604020202020204" pitchFamily="34" charset="0"/>
                          <a:cs typeface="Arial" panose="020B0604020202020204" pitchFamily="34" charset="0"/>
                        </a:rPr>
                        <a:t>C</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9</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11</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8</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a:t>
                      </a:r>
                      <a:endParaRPr lang="en-GB" dirty="0">
                        <a:latin typeface="Arial" panose="020B0604020202020204" pitchFamily="34" charset="0"/>
                        <a:cs typeface="Arial" panose="020B0604020202020204" pitchFamily="34" charset="0"/>
                      </a:endParaRPr>
                    </a:p>
                  </a:txBody>
                  <a:tcPr/>
                </a:tc>
                <a:tc>
                  <a:txBody>
                    <a:bodyPr/>
                    <a:lstStyle/>
                    <a:p>
                      <a:pPr algn="ctr"/>
                      <a:endParaRPr lang="en-GB" dirty="0">
                        <a:latin typeface="Arial" panose="020B0604020202020204" pitchFamily="34" charset="0"/>
                        <a:cs typeface="Arial" panose="020B0604020202020204" pitchFamily="34" charset="0"/>
                      </a:endParaRPr>
                    </a:p>
                  </a:txBody>
                  <a:tcPr/>
                </a:tc>
              </a:tr>
              <a:tr h="301410">
                <a:tc>
                  <a:txBody>
                    <a:bodyPr/>
                    <a:lstStyle/>
                    <a:p>
                      <a:pPr algn="ctr"/>
                      <a:r>
                        <a:rPr lang="en-IE" dirty="0" smtClean="0">
                          <a:latin typeface="Arial" panose="020B0604020202020204" pitchFamily="34" charset="0"/>
                          <a:cs typeface="Arial" panose="020B0604020202020204" pitchFamily="34" charset="0"/>
                        </a:rPr>
                        <a:t>D</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40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19</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21</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18</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23</a:t>
                      </a:r>
                      <a:endParaRPr lang="en-GB" dirty="0">
                        <a:latin typeface="Arial" panose="020B0604020202020204" pitchFamily="34" charset="0"/>
                        <a:cs typeface="Arial" panose="020B0604020202020204" pitchFamily="34" charset="0"/>
                      </a:endParaRPr>
                    </a:p>
                  </a:txBody>
                  <a:tcPr/>
                </a:tc>
                <a:tc>
                  <a:txBody>
                    <a:bodyPr/>
                    <a:lstStyle/>
                    <a:p>
                      <a:pPr algn="ct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81299758"/>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3.1 – Workbook Questions – Diffusion Experiment</a:t>
            </a:r>
            <a:endParaRPr lang="en-GB" sz="2800" b="1" dirty="0" smtClean="0"/>
          </a:p>
        </p:txBody>
      </p:sp>
      <p:sp>
        <p:nvSpPr>
          <p:cNvPr id="6" name="Rectangle 33"/>
          <p:cNvSpPr/>
          <p:nvPr/>
        </p:nvSpPr>
        <p:spPr>
          <a:xfrm>
            <a:off x="179512" y="1131713"/>
            <a:ext cx="8712968" cy="540147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61950" indent="-361950">
              <a:buClr>
                <a:srgbClr val="C00000"/>
              </a:buClr>
              <a:buFont typeface="+mj-lt"/>
              <a:buAutoNum type="alphaLcPeriod"/>
              <a:tabLst>
                <a:tab pos="809625" algn="l"/>
                <a:tab pos="1073150" algn="l"/>
                <a:tab pos="8435975" algn="r"/>
              </a:tabLst>
            </a:pPr>
            <a:r>
              <a:rPr lang="en-US" sz="2300" dirty="0" smtClean="0"/>
              <a:t>Complete </a:t>
            </a:r>
            <a:r>
              <a:rPr lang="en-US" sz="2300" dirty="0"/>
              <a:t>the table by calculating the mean distances diffused by the red colour in each dish. (Give each distance to the nearest whole number, because this is how the students measurements were taken.) Write your answers in the table.</a:t>
            </a:r>
          </a:p>
          <a:p>
            <a:pPr marL="361950" indent="-361950">
              <a:buClr>
                <a:srgbClr val="C00000"/>
              </a:buClr>
              <a:buFont typeface="+mj-lt"/>
              <a:buAutoNum type="alphaLcPeriod"/>
              <a:tabLst>
                <a:tab pos="809625" algn="l"/>
                <a:tab pos="1073150" algn="l"/>
                <a:tab pos="8435975" algn="r"/>
              </a:tabLst>
            </a:pPr>
            <a:r>
              <a:rPr lang="en-US" sz="2300" dirty="0" smtClean="0"/>
              <a:t>Do </a:t>
            </a:r>
            <a:r>
              <a:rPr lang="en-US" sz="2300" dirty="0"/>
              <a:t>the results support the student’s hypothesis? Explain your answer.</a:t>
            </a:r>
          </a:p>
          <a:p>
            <a:pPr marL="361950" indent="-361950">
              <a:buClr>
                <a:srgbClr val="C00000"/>
              </a:buClr>
              <a:buFont typeface="+mj-lt"/>
              <a:buAutoNum type="alphaLcPeriod"/>
              <a:tabLst>
                <a:tab pos="2243138" algn="l"/>
                <a:tab pos="4398963" algn="l"/>
                <a:tab pos="6727825" algn="r"/>
                <a:tab pos="8435975" algn="r"/>
              </a:tabLst>
            </a:pPr>
            <a:r>
              <a:rPr lang="en-US" sz="2300" dirty="0" smtClean="0"/>
              <a:t>State </a:t>
            </a:r>
            <a:r>
              <a:rPr lang="en-US" sz="2300" dirty="0"/>
              <a:t>four variables that the student kept constant in her experiment, or that she should have kept </a:t>
            </a:r>
            <a:r>
              <a:rPr lang="en-US" sz="2300" dirty="0" smtClean="0"/>
              <a:t>constant.</a:t>
            </a:r>
            <a:br>
              <a:rPr lang="en-US" sz="2300" dirty="0" smtClean="0"/>
            </a:br>
            <a:r>
              <a:rPr lang="en-US" sz="2300" b="1" dirty="0" smtClean="0"/>
              <a:t>1	2	3	4</a:t>
            </a:r>
            <a:endParaRPr lang="en-US" sz="2300" b="1" dirty="0"/>
          </a:p>
          <a:p>
            <a:pPr marL="361950" indent="-361950">
              <a:buClr>
                <a:srgbClr val="C00000"/>
              </a:buClr>
              <a:buFont typeface="+mj-lt"/>
              <a:buAutoNum type="alphaLcPeriod"/>
              <a:tabLst>
                <a:tab pos="809625" algn="l"/>
                <a:tab pos="1073150" algn="l"/>
                <a:tab pos="8435975" algn="r"/>
              </a:tabLst>
            </a:pPr>
            <a:r>
              <a:rPr lang="en-US" sz="2300" dirty="0" smtClean="0"/>
              <a:t>Explain </a:t>
            </a:r>
            <a:r>
              <a:rPr lang="en-US" sz="2300" dirty="0"/>
              <a:t>why it was a good idea to have four holes in each dish, rather than just one</a:t>
            </a:r>
            <a:r>
              <a:rPr lang="en-US" sz="2300" dirty="0" smtClean="0"/>
              <a:t>.</a:t>
            </a:r>
          </a:p>
          <a:p>
            <a:pPr marL="361950" indent="-361950">
              <a:buClr>
                <a:srgbClr val="C00000"/>
              </a:buClr>
              <a:buFont typeface="+mj-lt"/>
              <a:buAutoNum type="alphaLcPeriod"/>
              <a:tabLst>
                <a:tab pos="809625" algn="l"/>
                <a:tab pos="1073150" algn="l"/>
                <a:tab pos="8435975" algn="r"/>
              </a:tabLst>
            </a:pPr>
            <a:r>
              <a:rPr lang="en-US" sz="2300" dirty="0" smtClean="0"/>
              <a:t>Suggest </a:t>
            </a:r>
            <a:r>
              <a:rPr lang="en-US" sz="2300" dirty="0"/>
              <a:t>two significant sources of experimental error in this investigation. </a:t>
            </a:r>
            <a:r>
              <a:rPr lang="en-US" sz="2300" dirty="0" smtClean="0"/>
              <a:t/>
            </a:r>
            <a:br>
              <a:rPr lang="en-US" sz="2300" dirty="0" smtClean="0"/>
            </a:br>
            <a:r>
              <a:rPr lang="en-US" sz="2300" b="1" dirty="0" smtClean="0"/>
              <a:t>1</a:t>
            </a:r>
            <a:r>
              <a:rPr lang="en-US" sz="2300" dirty="0" smtClean="0"/>
              <a:t> _______________________________________________</a:t>
            </a:r>
            <a:br>
              <a:rPr lang="en-US" sz="2300" dirty="0" smtClean="0"/>
            </a:br>
            <a:r>
              <a:rPr lang="en-US" sz="2300" b="1" dirty="0" smtClean="0"/>
              <a:t>2 ______________________________________________</a:t>
            </a:r>
            <a:endParaRPr lang="en-US" sz="2300" b="1" dirty="0"/>
          </a:p>
        </p:txBody>
      </p:sp>
      <p:sp>
        <p:nvSpPr>
          <p:cNvPr id="9" name="Round Same Side Corner Rectangle 8">
            <a:hlinkClick r:id="" action="ppaction://noaction"/>
          </p:cNvPr>
          <p:cNvSpPr/>
          <p:nvPr/>
        </p:nvSpPr>
        <p:spPr>
          <a:xfrm>
            <a:off x="6084168" y="692696"/>
            <a:ext cx="864096"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a:t>
            </a:r>
            <a:endParaRPr lang="en-GB" sz="140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768076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500" dirty="0" smtClean="0"/>
              <a:t>3.2 – Workbook Questions – How Plants take Up Water</a:t>
            </a:r>
            <a:endParaRPr lang="en-GB" sz="2500" b="1" dirty="0" smtClean="0"/>
          </a:p>
        </p:txBody>
      </p:sp>
      <p:sp>
        <p:nvSpPr>
          <p:cNvPr id="6" name="Rectangle 33"/>
          <p:cNvSpPr/>
          <p:nvPr/>
        </p:nvSpPr>
        <p:spPr>
          <a:xfrm>
            <a:off x="179512" y="1131713"/>
            <a:ext cx="8712968" cy="552458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dirty="0" smtClean="0"/>
          </a:p>
          <a:p>
            <a:pPr marL="439738" indent="-439738">
              <a:buClr>
                <a:srgbClr val="C00000"/>
              </a:buClr>
              <a:buFont typeface="+mj-lt"/>
              <a:buAutoNum type="arabicPeriod"/>
              <a:tabLst>
                <a:tab pos="809625" algn="l"/>
                <a:tab pos="1073150" algn="l"/>
                <a:tab pos="8435975" algn="r"/>
              </a:tabLst>
            </a:pPr>
            <a:endParaRPr lang="en-US" dirty="0"/>
          </a:p>
          <a:p>
            <a:pPr marL="439738" indent="-439738">
              <a:buClr>
                <a:srgbClr val="C00000"/>
              </a:buClr>
              <a:buFont typeface="+mj-lt"/>
              <a:buAutoNum type="arabicPeriod"/>
              <a:tabLst>
                <a:tab pos="809625" algn="l"/>
                <a:tab pos="1073150" algn="l"/>
                <a:tab pos="8435975" algn="r"/>
              </a:tabLst>
            </a:pPr>
            <a:endParaRPr lang="en-US" sz="1100" dirty="0" smtClean="0"/>
          </a:p>
          <a:p>
            <a:pPr>
              <a:buClr>
                <a:srgbClr val="C00000"/>
              </a:buClr>
              <a:tabLst>
                <a:tab pos="809625" algn="l"/>
                <a:tab pos="1073150" algn="l"/>
                <a:tab pos="8435975" algn="r"/>
              </a:tabLst>
            </a:pPr>
            <a:r>
              <a:rPr lang="en-US" dirty="0"/>
              <a:t>Plants take up water into their roots, from the soil. They have tiny hairs on their roots which help with this. The hairs are called root hairs, and each one is part of a single cell.</a:t>
            </a:r>
          </a:p>
          <a:p>
            <a:pPr>
              <a:buClr>
                <a:srgbClr val="C00000"/>
              </a:buClr>
              <a:tabLst>
                <a:tab pos="809625" algn="l"/>
                <a:tab pos="1073150" algn="l"/>
                <a:tab pos="8435975" algn="r"/>
              </a:tabLst>
            </a:pPr>
            <a:r>
              <a:rPr lang="en-US" dirty="0"/>
              <a:t>The diagram shows a root hair cell</a:t>
            </a:r>
            <a:r>
              <a:rPr lang="en-US" dirty="0" smtClean="0"/>
              <a:t>.</a:t>
            </a:r>
          </a:p>
          <a:p>
            <a:pPr marL="342900" indent="-342900">
              <a:buClr>
                <a:srgbClr val="C00000"/>
              </a:buClr>
              <a:buFont typeface="+mj-lt"/>
              <a:buAutoNum type="alphaLcPeriod"/>
              <a:tabLst>
                <a:tab pos="809625" algn="l"/>
                <a:tab pos="1073150" algn="l"/>
                <a:tab pos="8435975" algn="r"/>
              </a:tabLst>
            </a:pPr>
            <a:r>
              <a:rPr lang="en-US" dirty="0" smtClean="0"/>
              <a:t>State </a:t>
            </a:r>
            <a:r>
              <a:rPr lang="en-US" dirty="0"/>
              <a:t>two structural features of this cell that </a:t>
            </a:r>
            <a:r>
              <a:rPr lang="en-US" dirty="0" smtClean="0"/>
              <a:t/>
            </a:r>
            <a:br>
              <a:rPr lang="en-US" dirty="0" smtClean="0"/>
            </a:br>
            <a:r>
              <a:rPr lang="en-US" dirty="0" smtClean="0"/>
              <a:t>are </a:t>
            </a:r>
            <a:r>
              <a:rPr lang="en-US" dirty="0"/>
              <a:t>typical of plant cells but not animal </a:t>
            </a:r>
            <a:r>
              <a:rPr lang="en-US" dirty="0" smtClean="0"/>
              <a:t>cells.</a:t>
            </a:r>
            <a:br>
              <a:rPr lang="en-US" dirty="0" smtClean="0"/>
            </a:br>
            <a:r>
              <a:rPr lang="en-US" dirty="0" smtClean="0"/>
              <a:t>1 ________________________________</a:t>
            </a:r>
            <a:br>
              <a:rPr lang="en-US" dirty="0" smtClean="0"/>
            </a:br>
            <a:r>
              <a:rPr lang="en-US" dirty="0" smtClean="0"/>
              <a:t>2 </a:t>
            </a:r>
            <a:r>
              <a:rPr lang="en-US" dirty="0"/>
              <a:t>________________________________</a:t>
            </a:r>
          </a:p>
          <a:p>
            <a:pPr marL="342900" indent="-342900">
              <a:buClr>
                <a:srgbClr val="C00000"/>
              </a:buClr>
              <a:buFont typeface="+mj-lt"/>
              <a:buAutoNum type="alphaLcPeriod"/>
              <a:tabLst>
                <a:tab pos="809625" algn="l"/>
                <a:tab pos="1073150" algn="l"/>
                <a:tab pos="8435975" algn="r"/>
              </a:tabLst>
            </a:pPr>
            <a:r>
              <a:rPr lang="en-US" dirty="0" smtClean="0"/>
              <a:t>On </a:t>
            </a:r>
            <a:r>
              <a:rPr lang="en-US" dirty="0"/>
              <a:t>the diagram of the cell, label a </a:t>
            </a:r>
            <a:r>
              <a:rPr lang="en-US" dirty="0" smtClean="0"/>
              <a:t/>
            </a:r>
            <a:br>
              <a:rPr lang="en-US" dirty="0" smtClean="0"/>
            </a:br>
            <a:r>
              <a:rPr lang="en-US" dirty="0" smtClean="0"/>
              <a:t>partially permeable </a:t>
            </a:r>
            <a:r>
              <a:rPr lang="en-US" dirty="0"/>
              <a:t>membrane. Use a </a:t>
            </a:r>
            <a:r>
              <a:rPr lang="en-US" dirty="0" smtClean="0"/>
              <a:t/>
            </a:r>
            <a:br>
              <a:rPr lang="en-US" dirty="0" smtClean="0"/>
            </a:br>
            <a:r>
              <a:rPr lang="en-US" dirty="0" smtClean="0"/>
              <a:t>ruler </a:t>
            </a:r>
            <a:r>
              <a:rPr lang="en-US" dirty="0"/>
              <a:t>to draw </a:t>
            </a:r>
            <a:r>
              <a:rPr lang="en-US" dirty="0" smtClean="0"/>
              <a:t>the </a:t>
            </a:r>
            <a:r>
              <a:rPr lang="en-US" dirty="0"/>
              <a:t>labelling line.</a:t>
            </a:r>
          </a:p>
          <a:p>
            <a:pPr marL="342900" indent="-342900">
              <a:buClr>
                <a:srgbClr val="C00000"/>
              </a:buClr>
              <a:buFont typeface="+mj-lt"/>
              <a:buAutoNum type="alphaLcPeriod"/>
              <a:tabLst>
                <a:tab pos="809625" algn="l"/>
                <a:tab pos="1073150" algn="l"/>
                <a:tab pos="8435975" algn="r"/>
              </a:tabLst>
            </a:pPr>
            <a:r>
              <a:rPr lang="en-US" dirty="0" smtClean="0"/>
              <a:t>The </a:t>
            </a:r>
            <a:r>
              <a:rPr lang="en-US" dirty="0"/>
              <a:t>concentration of the cytoplasm and </a:t>
            </a:r>
            <a:r>
              <a:rPr lang="en-US" dirty="0" smtClean="0"/>
              <a:t/>
            </a:r>
            <a:br>
              <a:rPr lang="en-US" dirty="0" smtClean="0"/>
            </a:br>
            <a:r>
              <a:rPr lang="en-US" dirty="0" smtClean="0"/>
              <a:t>the cell </a:t>
            </a:r>
            <a:r>
              <a:rPr lang="en-US" dirty="0"/>
              <a:t>sap inside the root hair cell is greater </a:t>
            </a:r>
            <a:r>
              <a:rPr lang="en-US" dirty="0" smtClean="0"/>
              <a:t>than </a:t>
            </a:r>
            <a:r>
              <a:rPr lang="en-US" dirty="0"/>
              <a:t>the concentration of the water in the soil around the root hair cell. Use your knowledge of osmosis to explain how water is absorbed into the root hair cell</a:t>
            </a:r>
            <a:r>
              <a:rPr lang="en-US" dirty="0" smtClean="0"/>
              <a:t>.</a:t>
            </a:r>
          </a:p>
          <a:p>
            <a:pPr marL="342900" indent="-342900">
              <a:buClr>
                <a:srgbClr val="C00000"/>
              </a:buClr>
              <a:buFont typeface="+mj-lt"/>
              <a:buAutoNum type="alphaLcPeriod"/>
              <a:tabLst>
                <a:tab pos="809625" algn="l"/>
                <a:tab pos="1073150" algn="l"/>
                <a:tab pos="8435975" algn="r"/>
              </a:tabLst>
            </a:pPr>
            <a:r>
              <a:rPr lang="en-US" dirty="0" smtClean="0"/>
              <a:t>Root </a:t>
            </a:r>
            <a:r>
              <a:rPr lang="en-US" dirty="0"/>
              <a:t>hair cells are tiny, and there are hundreds of them on each plant root. </a:t>
            </a:r>
            <a:r>
              <a:rPr lang="en-US" dirty="0" smtClean="0"/>
              <a:t/>
            </a:r>
            <a:br>
              <a:rPr lang="en-US" dirty="0" smtClean="0"/>
            </a:br>
            <a:r>
              <a:rPr lang="en-US" dirty="0" smtClean="0"/>
              <a:t>Suggest </a:t>
            </a:r>
            <a:r>
              <a:rPr lang="en-US" dirty="0"/>
              <a:t>how this helps to increase the rate at which the plant can take up water.</a:t>
            </a:r>
          </a:p>
        </p:txBody>
      </p:sp>
      <p:sp>
        <p:nvSpPr>
          <p:cNvPr id="9" name="Round Same Side Corner Rectangle 8">
            <a:hlinkClick r:id="" action="ppaction://noaction"/>
          </p:cNvPr>
          <p:cNvSpPr/>
          <p:nvPr/>
        </p:nvSpPr>
        <p:spPr>
          <a:xfrm>
            <a:off x="6084168" y="692696"/>
            <a:ext cx="864096"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12</a:t>
            </a:r>
            <a:endParaRPr lang="en-GB" sz="1400" b="1" dirty="0">
              <a:latin typeface="Arial" panose="020B0604020202020204" pitchFamily="34" charset="0"/>
              <a:cs typeface="Arial" panose="020B0604020202020204" pitchFamily="34" charset="0"/>
            </a:endParaRPr>
          </a:p>
        </p:txBody>
      </p:sp>
      <p:sp>
        <p:nvSpPr>
          <p:cNvPr id="2" name="Rectangle 1"/>
          <p:cNvSpPr/>
          <p:nvPr/>
        </p:nvSpPr>
        <p:spPr>
          <a:xfrm>
            <a:off x="244818" y="1196752"/>
            <a:ext cx="8575654" cy="646331"/>
          </a:xfrm>
          <a:prstGeom prst="rect">
            <a:avLst/>
          </a:prstGeom>
          <a:solidFill>
            <a:srgbClr val="C1D6FF"/>
          </a:solidFill>
          <a:ln w="38100">
            <a:solidFill>
              <a:srgbClr val="002060"/>
            </a:solidFill>
          </a:ln>
        </p:spPr>
        <p:txBody>
          <a:bodyPr wrap="square">
            <a:spAutoFit/>
          </a:bodyPr>
          <a:lstStyle/>
          <a:p>
            <a:r>
              <a:rPr lang="en-US" b="1" dirty="0"/>
              <a:t>This exercise checks that you haven’t forgotten about cell structure. It also develops your ability to use your knowledge in a new situation (A02).</a:t>
            </a:r>
            <a:endParaRPr lang="en-GB" b="1" dirty="0"/>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4932040" y="2564904"/>
            <a:ext cx="3841859" cy="2435247"/>
          </a:xfrm>
          <a:prstGeom prst="rect">
            <a:avLst/>
          </a:prstGeom>
        </p:spPr>
      </p:pic>
    </p:spTree>
    <p:extLst>
      <p:ext uri="{BB962C8B-B14F-4D97-AF65-F5344CB8AC3E}">
        <p14:creationId xmlns:p14="http://schemas.microsoft.com/office/powerpoint/2010/main" val="2013899315"/>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3.3 – Workbook Questions – </a:t>
            </a:r>
            <a:r>
              <a:rPr lang="en-IE" sz="2800" dirty="0"/>
              <a:t>Osmosis and </a:t>
            </a:r>
            <a:r>
              <a:rPr lang="en-IE" sz="2800" dirty="0" smtClean="0"/>
              <a:t>Potatoes</a:t>
            </a:r>
            <a:endParaRPr lang="en-GB" sz="28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a:spcAft>
                <a:spcPts val="600"/>
              </a:spcAft>
              <a:buClr>
                <a:srgbClr val="C00000"/>
              </a:buClr>
              <a:tabLst>
                <a:tab pos="809625" algn="l"/>
                <a:tab pos="1073150" algn="l"/>
                <a:tab pos="8435975" algn="r"/>
              </a:tabLst>
            </a:pPr>
            <a:r>
              <a:rPr lang="en-US" sz="1900" dirty="0"/>
              <a:t>A student investigated the effect of different concentrations of sugar solutions on some potato cylinders.</a:t>
            </a:r>
          </a:p>
          <a:p>
            <a:pPr>
              <a:spcAft>
                <a:spcPts val="600"/>
              </a:spcAft>
              <a:buClr>
                <a:srgbClr val="C00000"/>
              </a:buClr>
              <a:tabLst>
                <a:tab pos="809625" algn="l"/>
                <a:tab pos="1073150" algn="l"/>
                <a:tab pos="8435975" algn="r"/>
              </a:tabLst>
            </a:pPr>
            <a:r>
              <a:rPr lang="en-US" sz="1900" dirty="0"/>
              <a:t>He took a large potato and used a cork borer to cut out several cylinders, each exactly the same diameter. He trimmed the peel off the ends of the cylinders, and then cut them into exactly 1 cm lengths. He then measured the mass of each piece.</a:t>
            </a:r>
          </a:p>
          <a:p>
            <a:pPr>
              <a:spcAft>
                <a:spcPts val="600"/>
              </a:spcAft>
              <a:buClr>
                <a:srgbClr val="C00000"/>
              </a:buClr>
              <a:tabLst>
                <a:tab pos="809625" algn="l"/>
                <a:tab pos="1073150" algn="l"/>
                <a:tab pos="8435975" algn="r"/>
              </a:tabLst>
            </a:pPr>
            <a:r>
              <a:rPr lang="en-US" sz="1900" dirty="0"/>
              <a:t>He placed one piece of potato in each of six beakers. He then covered each piece with either water, or one of five different concentrations of sugar solution. He used the same volume of solution in each beaker.</a:t>
            </a:r>
          </a:p>
          <a:p>
            <a:pPr>
              <a:spcAft>
                <a:spcPts val="600"/>
              </a:spcAft>
              <a:buClr>
                <a:srgbClr val="C00000"/>
              </a:buClr>
              <a:tabLst>
                <a:tab pos="809625" algn="l"/>
                <a:tab pos="1073150" algn="l"/>
                <a:tab pos="8435975" algn="r"/>
              </a:tabLst>
            </a:pPr>
            <a:r>
              <a:rPr lang="en-US" sz="1900" dirty="0"/>
              <a:t>The student left the potato pieces in the beakers for 30 minutes. Then he removed them from the beakers, blotted them dry with filter paper and measured their mass again.</a:t>
            </a:r>
          </a:p>
          <a:p>
            <a:pPr>
              <a:spcAft>
                <a:spcPts val="600"/>
              </a:spcAft>
              <a:buClr>
                <a:srgbClr val="C00000"/>
              </a:buClr>
              <a:tabLst>
                <a:tab pos="809625" algn="l"/>
                <a:tab pos="1073150" algn="l"/>
                <a:tab pos="8435975" algn="r"/>
              </a:tabLst>
            </a:pPr>
            <a:r>
              <a:rPr lang="en-US" sz="1900" dirty="0"/>
              <a:t>These were the results he wrote down.</a:t>
            </a:r>
          </a:p>
        </p:txBody>
      </p:sp>
      <p:sp>
        <p:nvSpPr>
          <p:cNvPr id="9" name="Round Same Side Corner Rectangle 8">
            <a:hlinkClick r:id="" action="ppaction://noaction"/>
          </p:cNvPr>
          <p:cNvSpPr/>
          <p:nvPr/>
        </p:nvSpPr>
        <p:spPr>
          <a:xfrm>
            <a:off x="6084168" y="692696"/>
            <a:ext cx="864096"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15</a:t>
            </a:r>
            <a:endParaRPr lang="en-GB" sz="1400" b="1" dirty="0">
              <a:latin typeface="Arial" panose="020B0604020202020204" pitchFamily="34" charset="0"/>
              <a:cs typeface="Arial" panose="020B0604020202020204" pitchFamily="34" charset="0"/>
            </a:endParaRPr>
          </a:p>
        </p:txBody>
      </p:sp>
      <p:sp>
        <p:nvSpPr>
          <p:cNvPr id="2" name="Rectangle 1"/>
          <p:cNvSpPr/>
          <p:nvPr/>
        </p:nvSpPr>
        <p:spPr>
          <a:xfrm>
            <a:off x="244818" y="1196752"/>
            <a:ext cx="8575654" cy="1200329"/>
          </a:xfrm>
          <a:prstGeom prst="rect">
            <a:avLst/>
          </a:prstGeom>
          <a:solidFill>
            <a:srgbClr val="C1D6FF"/>
          </a:solidFill>
          <a:ln w="38100">
            <a:solidFill>
              <a:srgbClr val="002060"/>
            </a:solidFill>
          </a:ln>
        </p:spPr>
        <p:txBody>
          <a:bodyPr wrap="square">
            <a:spAutoFit/>
          </a:bodyPr>
          <a:lstStyle/>
          <a:p>
            <a:r>
              <a:rPr lang="en-US" b="1" dirty="0"/>
              <a:t>In this exercise, you will </a:t>
            </a:r>
            <a:r>
              <a:rPr lang="en-US" b="1" dirty="0" err="1"/>
              <a:t>practise</a:t>
            </a:r>
            <a:r>
              <a:rPr lang="en-US" b="1" dirty="0"/>
              <a:t> drawing a results chart and recording numerical results in it (A03.3).You will also construct a graph and evaluate the results (A03.4). Question d is a good test of your understanding</a:t>
            </a:r>
          </a:p>
          <a:p>
            <a:r>
              <a:rPr lang="en-US" b="1" dirty="0"/>
              <a:t>of osmosis, and your ability to use your knowledge in a new situation (A02).</a:t>
            </a:r>
            <a:endParaRPr lang="en-GB" b="1" dirty="0"/>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6395049"/>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3.3 – Workbook Questions – </a:t>
            </a:r>
            <a:r>
              <a:rPr lang="en-IE" sz="2800" dirty="0"/>
              <a:t>Osmosis and </a:t>
            </a:r>
            <a:r>
              <a:rPr lang="en-IE" sz="2800" dirty="0" smtClean="0"/>
              <a:t>Potatoes</a:t>
            </a:r>
            <a:endParaRPr lang="en-GB" sz="2800" b="1" dirty="0" smtClean="0"/>
          </a:p>
        </p:txBody>
      </p:sp>
      <p:sp>
        <p:nvSpPr>
          <p:cNvPr id="6" name="Rectangle 33"/>
          <p:cNvSpPr/>
          <p:nvPr/>
        </p:nvSpPr>
        <p:spPr>
          <a:xfrm>
            <a:off x="179512" y="1131713"/>
            <a:ext cx="8712968" cy="552458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1346200" algn="l"/>
                <a:tab pos="3589338" algn="l"/>
                <a:tab pos="6280150" algn="l"/>
                <a:tab pos="8435975" algn="r"/>
              </a:tabLst>
            </a:pPr>
            <a:r>
              <a:rPr lang="en-US" sz="1700" b="1" dirty="0" smtClean="0"/>
              <a:t>Before	piece A = 5.2g 	piece </a:t>
            </a:r>
            <a:r>
              <a:rPr lang="en-US" sz="1700" b="1" dirty="0"/>
              <a:t>B = 5.1 g </a:t>
            </a:r>
            <a:r>
              <a:rPr lang="en-US" sz="1700" b="1" dirty="0" smtClean="0"/>
              <a:t>	</a:t>
            </a:r>
            <a:r>
              <a:rPr lang="en-US" sz="1700" b="1" dirty="0"/>
              <a:t>piece C = 4.9 g </a:t>
            </a:r>
            <a:r>
              <a:rPr lang="en-US" sz="1700" b="1" dirty="0" smtClean="0"/>
              <a:t/>
            </a:r>
            <a:br>
              <a:rPr lang="en-US" sz="1700" b="1" dirty="0" smtClean="0"/>
            </a:br>
            <a:r>
              <a:rPr lang="en-US" sz="1700" b="1" dirty="0" smtClean="0"/>
              <a:t>	</a:t>
            </a:r>
            <a:r>
              <a:rPr lang="en-US" sz="1700" b="1" dirty="0"/>
              <a:t>piece D = 5.0 g </a:t>
            </a:r>
            <a:r>
              <a:rPr lang="en-US" sz="1700" b="1" dirty="0" smtClean="0"/>
              <a:t>	piece </a:t>
            </a:r>
            <a:r>
              <a:rPr lang="en-US" sz="1700" b="1" dirty="0"/>
              <a:t>E = 5.1 g </a:t>
            </a:r>
            <a:r>
              <a:rPr lang="en-US" sz="1700" b="1" dirty="0" smtClean="0"/>
              <a:t>	piece </a:t>
            </a:r>
            <a:r>
              <a:rPr lang="en-US" sz="1700" b="1" dirty="0"/>
              <a:t>F = 5.2 </a:t>
            </a:r>
            <a:r>
              <a:rPr lang="en-US" sz="1700" b="1" dirty="0" smtClean="0"/>
              <a:t>g</a:t>
            </a:r>
            <a:endParaRPr lang="en-US" sz="1700" b="1" dirty="0"/>
          </a:p>
          <a:p>
            <a:pPr>
              <a:buClr>
                <a:srgbClr val="C00000"/>
              </a:buClr>
              <a:tabLst>
                <a:tab pos="1346200" algn="l"/>
                <a:tab pos="3589338" algn="l"/>
                <a:tab pos="6280150" algn="l"/>
                <a:tab pos="8435975" algn="r"/>
              </a:tabLst>
            </a:pPr>
            <a:r>
              <a:rPr lang="en-US" sz="1700" b="1" dirty="0" smtClean="0"/>
              <a:t>Solutions	A</a:t>
            </a:r>
            <a:r>
              <a:rPr lang="en-US" sz="1700" b="1" dirty="0"/>
              <a:t>, distilled water </a:t>
            </a:r>
            <a:r>
              <a:rPr lang="en-US" sz="1700" b="1" dirty="0" smtClean="0"/>
              <a:t>	</a:t>
            </a:r>
            <a:r>
              <a:rPr lang="en-US" sz="1700" b="1" dirty="0"/>
              <a:t>B, 0.1% sugar solution </a:t>
            </a:r>
            <a:r>
              <a:rPr lang="en-US" sz="1700" b="1" dirty="0" smtClean="0"/>
              <a:t>	C</a:t>
            </a:r>
            <a:r>
              <a:rPr lang="en-US" sz="1700" b="1" dirty="0"/>
              <a:t>, 0.2% solution </a:t>
            </a:r>
            <a:r>
              <a:rPr lang="en-US" sz="1700" b="1" dirty="0" smtClean="0"/>
              <a:t/>
            </a:r>
            <a:br>
              <a:rPr lang="en-US" sz="1700" b="1" dirty="0" smtClean="0"/>
            </a:br>
            <a:r>
              <a:rPr lang="en-US" sz="1700" b="1" dirty="0" smtClean="0"/>
              <a:t>	</a:t>
            </a:r>
            <a:r>
              <a:rPr lang="en-US" sz="1700" b="1" dirty="0"/>
              <a:t>D, 0.5% solution </a:t>
            </a:r>
            <a:r>
              <a:rPr lang="en-US" sz="1700" b="1" dirty="0" smtClean="0"/>
              <a:t>	E</a:t>
            </a:r>
            <a:r>
              <a:rPr lang="en-US" sz="1700" b="1" dirty="0"/>
              <a:t>, 0.8% solution </a:t>
            </a:r>
            <a:r>
              <a:rPr lang="en-US" sz="1700" b="1" dirty="0" smtClean="0"/>
              <a:t>	F</a:t>
            </a:r>
            <a:r>
              <a:rPr lang="en-US" sz="1700" b="1" dirty="0"/>
              <a:t>, 1.0% solution </a:t>
            </a:r>
          </a:p>
          <a:p>
            <a:pPr>
              <a:buClr>
                <a:srgbClr val="C00000"/>
              </a:buClr>
              <a:tabLst>
                <a:tab pos="1346200" algn="l"/>
                <a:tab pos="3589338" algn="l"/>
                <a:tab pos="6280150" algn="l"/>
                <a:tab pos="8435975" algn="r"/>
              </a:tabLst>
            </a:pPr>
            <a:r>
              <a:rPr lang="en-US" sz="1700" b="1" dirty="0" smtClean="0"/>
              <a:t>After	</a:t>
            </a:r>
            <a:r>
              <a:rPr lang="en-US" sz="1700" b="1" dirty="0"/>
              <a:t>A = 5.5g </a:t>
            </a:r>
            <a:r>
              <a:rPr lang="en-US" sz="1700" b="1" dirty="0" smtClean="0"/>
              <a:t>	B </a:t>
            </a:r>
            <a:r>
              <a:rPr lang="en-US" sz="1700" b="1" dirty="0"/>
              <a:t>= 5.2g </a:t>
            </a:r>
            <a:r>
              <a:rPr lang="en-US" sz="1700" b="1" dirty="0" smtClean="0"/>
              <a:t>	C </a:t>
            </a:r>
            <a:r>
              <a:rPr lang="en-US" sz="1700" b="1" dirty="0"/>
              <a:t>= 4.9g </a:t>
            </a:r>
            <a:r>
              <a:rPr lang="en-US" sz="1700" b="1" dirty="0" smtClean="0"/>
              <a:t/>
            </a:r>
            <a:br>
              <a:rPr lang="en-US" sz="1700" b="1" dirty="0" smtClean="0"/>
            </a:br>
            <a:r>
              <a:rPr lang="en-US" sz="1700" b="1" dirty="0" smtClean="0"/>
              <a:t>	D </a:t>
            </a:r>
            <a:r>
              <a:rPr lang="en-US" sz="1700" b="1" dirty="0"/>
              <a:t>= </a:t>
            </a:r>
            <a:r>
              <a:rPr lang="en-US" sz="1700" b="1" dirty="0" smtClean="0"/>
              <a:t>5.3g	E </a:t>
            </a:r>
            <a:r>
              <a:rPr lang="en-US" sz="1700" b="1" dirty="0"/>
              <a:t>= </a:t>
            </a:r>
            <a:r>
              <a:rPr lang="en-US" sz="1700" b="1" dirty="0" smtClean="0"/>
              <a:t>5.0g	</a:t>
            </a:r>
            <a:r>
              <a:rPr lang="en-US" sz="2000" b="1" dirty="0" smtClean="0"/>
              <a:t>F </a:t>
            </a:r>
            <a:r>
              <a:rPr lang="en-US" sz="2000" b="1" dirty="0"/>
              <a:t>= </a:t>
            </a:r>
            <a:r>
              <a:rPr lang="en-US" sz="2000" b="1" dirty="0" smtClean="0"/>
              <a:t>5.0g</a:t>
            </a:r>
          </a:p>
          <a:p>
            <a:pPr>
              <a:buClr>
                <a:srgbClr val="C00000"/>
              </a:buClr>
              <a:tabLst>
                <a:tab pos="1622425" algn="l"/>
                <a:tab pos="3675063" algn="l"/>
                <a:tab pos="5745163" algn="l"/>
                <a:tab pos="8435975" algn="r"/>
              </a:tabLst>
            </a:pPr>
            <a:endParaRPr lang="en-US" sz="1050" dirty="0" smtClean="0"/>
          </a:p>
          <a:p>
            <a:pPr marL="342900" indent="-342900">
              <a:buClr>
                <a:srgbClr val="C00000"/>
              </a:buClr>
              <a:buFont typeface="+mj-lt"/>
              <a:buAutoNum type="alphaLcPeriod"/>
              <a:tabLst>
                <a:tab pos="1622425" algn="l"/>
                <a:tab pos="3675063" algn="l"/>
                <a:tab pos="5745163" algn="l"/>
                <a:tab pos="8435975" algn="r"/>
              </a:tabLst>
            </a:pPr>
            <a:r>
              <a:rPr lang="en-US" sz="1700" dirty="0" smtClean="0"/>
              <a:t>In the space below, draw a results table and fill in the students results. Include a row or column showing the change in mass. Take care to head each column and row fully, with units.</a:t>
            </a:r>
          </a:p>
          <a:p>
            <a:pPr marL="342900" indent="-342900">
              <a:buClr>
                <a:srgbClr val="C00000"/>
              </a:buClr>
              <a:buFont typeface="+mj-lt"/>
              <a:buAutoNum type="alphaLcPeriod"/>
              <a:tabLst>
                <a:tab pos="1622425" algn="l"/>
                <a:tab pos="3675063" algn="l"/>
                <a:tab pos="5745163" algn="l"/>
                <a:tab pos="8435975" algn="r"/>
              </a:tabLst>
            </a:pPr>
            <a:r>
              <a:rPr lang="en-US" sz="1700" dirty="0" smtClean="0"/>
              <a:t>Decide if there are any anomalous results. If you think there are, draw a ring around them.</a:t>
            </a:r>
          </a:p>
          <a:p>
            <a:pPr marL="342900" indent="-342900">
              <a:buClr>
                <a:srgbClr val="C00000"/>
              </a:buClr>
              <a:buFont typeface="+mj-lt"/>
              <a:buAutoNum type="alphaLcPeriod"/>
              <a:tabLst>
                <a:tab pos="1622425" algn="l"/>
                <a:tab pos="3675063" algn="l"/>
                <a:tab pos="5745163" algn="l"/>
                <a:tab pos="8435975" algn="r"/>
              </a:tabLst>
            </a:pPr>
            <a:r>
              <a:rPr lang="en-US" sz="1700" dirty="0" smtClean="0"/>
              <a:t>Display the results as a line graph on the grid below. Put concentration of solution on the x-axis and change in mass on the y-axis. Remember to include units in your axis labels.</a:t>
            </a:r>
          </a:p>
          <a:p>
            <a:pPr marL="342900" indent="-342900">
              <a:buClr>
                <a:srgbClr val="C00000"/>
              </a:buClr>
              <a:buFont typeface="+mj-lt"/>
              <a:buAutoNum type="alphaLcPeriod"/>
              <a:tabLst>
                <a:tab pos="1622425" algn="l"/>
                <a:tab pos="3675063" algn="l"/>
                <a:tab pos="5745163" algn="l"/>
                <a:tab pos="8435975" algn="r"/>
              </a:tabLst>
            </a:pPr>
            <a:r>
              <a:rPr lang="en-US" sz="1700" dirty="0" smtClean="0"/>
              <a:t>Use your knowledge of osmosis to explain the results.</a:t>
            </a:r>
          </a:p>
          <a:p>
            <a:pPr marL="342900" indent="-342900">
              <a:buClr>
                <a:srgbClr val="C00000"/>
              </a:buClr>
              <a:buFont typeface="+mj-lt"/>
              <a:buAutoNum type="alphaLcPeriod"/>
              <a:tabLst>
                <a:tab pos="1622425" algn="l"/>
                <a:tab pos="3675063" algn="l"/>
                <a:tab pos="5745163" algn="l"/>
                <a:tab pos="8435975" algn="r"/>
              </a:tabLst>
            </a:pPr>
            <a:r>
              <a:rPr lang="en-US" sz="1700" dirty="0" smtClean="0"/>
              <a:t>Suggest </a:t>
            </a:r>
            <a:r>
              <a:rPr lang="en-US" sz="1700" dirty="0"/>
              <a:t>how the student could have changed his method to make his results more reliable</a:t>
            </a:r>
            <a:r>
              <a:rPr lang="en-US" sz="1700" dirty="0" smtClean="0"/>
              <a:t>.</a:t>
            </a:r>
          </a:p>
          <a:p>
            <a:pPr marL="342900" indent="-342900">
              <a:buClr>
                <a:srgbClr val="C00000"/>
              </a:buClr>
              <a:buFont typeface="+mj-lt"/>
              <a:buAutoNum type="alphaLcPeriod"/>
              <a:tabLst>
                <a:tab pos="1622425" algn="l"/>
                <a:tab pos="3675063" algn="l"/>
                <a:tab pos="5745163" algn="l"/>
                <a:tab pos="8435975" algn="r"/>
              </a:tabLst>
            </a:pPr>
            <a:r>
              <a:rPr lang="en-US" sz="1700" dirty="0" smtClean="0"/>
              <a:t>The </a:t>
            </a:r>
            <a:r>
              <a:rPr lang="en-US" sz="1700" dirty="0"/>
              <a:t>student s teacher suggested that it would have been better if he had calculated the percentage change in mass of each piece of potato, rather than just the change in mass. Do you agree? Explain your answer.</a:t>
            </a:r>
            <a:endParaRPr lang="en-US" sz="1700" dirty="0" smtClean="0"/>
          </a:p>
        </p:txBody>
      </p:sp>
      <p:sp>
        <p:nvSpPr>
          <p:cNvPr id="9" name="Round Same Side Corner Rectangle 8">
            <a:hlinkClick r:id="" action="ppaction://noaction"/>
          </p:cNvPr>
          <p:cNvSpPr/>
          <p:nvPr/>
        </p:nvSpPr>
        <p:spPr>
          <a:xfrm>
            <a:off x="6084168" y="692696"/>
            <a:ext cx="864096"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15</a:t>
            </a:r>
            <a:endParaRPr lang="en-GB" sz="140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2613133"/>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3.3 – Workbook Questions – </a:t>
            </a:r>
            <a:r>
              <a:rPr lang="en-IE" sz="2800" dirty="0"/>
              <a:t>Osmosis and </a:t>
            </a:r>
            <a:r>
              <a:rPr lang="en-IE" sz="2800" dirty="0" smtClean="0"/>
              <a:t>Potatoes</a:t>
            </a:r>
            <a:endParaRPr lang="en-GB" sz="28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1346200" algn="l"/>
                <a:tab pos="3589338" algn="l"/>
                <a:tab pos="6280150" algn="l"/>
                <a:tab pos="8435975" algn="r"/>
              </a:tabLst>
            </a:pPr>
            <a:endParaRPr lang="en-US" sz="1700" b="1" dirty="0"/>
          </a:p>
          <a:p>
            <a:pPr>
              <a:buClr>
                <a:srgbClr val="C00000"/>
              </a:buClr>
              <a:tabLst>
                <a:tab pos="1346200" algn="l"/>
                <a:tab pos="3589338" algn="l"/>
                <a:tab pos="6280150" algn="l"/>
                <a:tab pos="8435975" algn="r"/>
              </a:tabLst>
            </a:pPr>
            <a:endParaRPr lang="en-US" sz="1700" b="1" dirty="0" smtClean="0"/>
          </a:p>
          <a:p>
            <a:pPr>
              <a:buClr>
                <a:srgbClr val="C00000"/>
              </a:buClr>
              <a:tabLst>
                <a:tab pos="1346200" algn="l"/>
                <a:tab pos="3589338" algn="l"/>
                <a:tab pos="6280150" algn="l"/>
                <a:tab pos="8435975" algn="r"/>
              </a:tabLst>
            </a:pPr>
            <a:endParaRPr lang="en-US" sz="1700" b="1" dirty="0"/>
          </a:p>
          <a:p>
            <a:pPr>
              <a:buClr>
                <a:srgbClr val="C00000"/>
              </a:buClr>
              <a:tabLst>
                <a:tab pos="1346200" algn="l"/>
                <a:tab pos="3589338" algn="l"/>
                <a:tab pos="6280150" algn="l"/>
                <a:tab pos="8435975" algn="r"/>
              </a:tabLst>
            </a:pPr>
            <a:endParaRPr lang="en-US" sz="1700" b="1" dirty="0" smtClean="0"/>
          </a:p>
          <a:p>
            <a:pPr>
              <a:buClr>
                <a:srgbClr val="C00000"/>
              </a:buClr>
              <a:tabLst>
                <a:tab pos="1346200" algn="l"/>
                <a:tab pos="3589338" algn="l"/>
                <a:tab pos="6280150" algn="l"/>
                <a:tab pos="8435975" algn="r"/>
              </a:tabLst>
            </a:pPr>
            <a:endParaRPr lang="en-US" sz="1700" b="1" dirty="0"/>
          </a:p>
          <a:p>
            <a:pPr>
              <a:buClr>
                <a:srgbClr val="C00000"/>
              </a:buClr>
              <a:tabLst>
                <a:tab pos="1346200" algn="l"/>
                <a:tab pos="3589338" algn="l"/>
                <a:tab pos="6280150" algn="l"/>
                <a:tab pos="8435975" algn="r"/>
              </a:tabLst>
            </a:pPr>
            <a:endParaRPr lang="en-US" sz="1700" b="1" dirty="0" smtClean="0"/>
          </a:p>
          <a:p>
            <a:pPr>
              <a:buClr>
                <a:srgbClr val="C00000"/>
              </a:buClr>
              <a:tabLst>
                <a:tab pos="1346200" algn="l"/>
                <a:tab pos="3589338" algn="l"/>
                <a:tab pos="6280150" algn="l"/>
                <a:tab pos="8435975" algn="r"/>
              </a:tabLst>
            </a:pPr>
            <a:endParaRPr lang="en-US" sz="1700" b="1" dirty="0"/>
          </a:p>
          <a:p>
            <a:pPr>
              <a:buClr>
                <a:srgbClr val="C00000"/>
              </a:buClr>
              <a:tabLst>
                <a:tab pos="1346200" algn="l"/>
                <a:tab pos="3589338" algn="l"/>
                <a:tab pos="6280150" algn="l"/>
                <a:tab pos="8435975" algn="r"/>
              </a:tabLst>
            </a:pPr>
            <a:endParaRPr lang="en-US" sz="1700" b="1" dirty="0" smtClean="0"/>
          </a:p>
          <a:p>
            <a:pPr>
              <a:buClr>
                <a:srgbClr val="C00000"/>
              </a:buClr>
              <a:tabLst>
                <a:tab pos="1346200" algn="l"/>
                <a:tab pos="3589338" algn="l"/>
                <a:tab pos="6280150" algn="l"/>
                <a:tab pos="8435975" algn="r"/>
              </a:tabLst>
            </a:pPr>
            <a:endParaRPr lang="en-US" sz="1700" b="1" dirty="0"/>
          </a:p>
          <a:p>
            <a:pPr>
              <a:buClr>
                <a:srgbClr val="C00000"/>
              </a:buClr>
              <a:tabLst>
                <a:tab pos="1346200" algn="l"/>
                <a:tab pos="3589338" algn="l"/>
                <a:tab pos="6280150" algn="l"/>
                <a:tab pos="8435975" algn="r"/>
              </a:tabLst>
            </a:pPr>
            <a:endParaRPr lang="en-US" sz="1700" b="1" dirty="0" smtClean="0"/>
          </a:p>
          <a:p>
            <a:pPr>
              <a:buClr>
                <a:srgbClr val="C00000"/>
              </a:buClr>
              <a:tabLst>
                <a:tab pos="1346200" algn="l"/>
                <a:tab pos="3589338" algn="l"/>
                <a:tab pos="6280150" algn="l"/>
                <a:tab pos="8435975" algn="r"/>
              </a:tabLst>
            </a:pPr>
            <a:endParaRPr lang="en-US" sz="1700" b="1" dirty="0"/>
          </a:p>
          <a:p>
            <a:pPr>
              <a:buClr>
                <a:srgbClr val="C00000"/>
              </a:buClr>
              <a:tabLst>
                <a:tab pos="1346200" algn="l"/>
                <a:tab pos="3589338" algn="l"/>
                <a:tab pos="6280150" algn="l"/>
                <a:tab pos="8435975" algn="r"/>
              </a:tabLst>
            </a:pPr>
            <a:endParaRPr lang="en-US" sz="1700" b="1" dirty="0" smtClean="0"/>
          </a:p>
          <a:p>
            <a:pPr>
              <a:buClr>
                <a:srgbClr val="C00000"/>
              </a:buClr>
              <a:tabLst>
                <a:tab pos="1346200" algn="l"/>
                <a:tab pos="3589338" algn="l"/>
                <a:tab pos="6280150" algn="l"/>
                <a:tab pos="8435975" algn="r"/>
              </a:tabLst>
            </a:pPr>
            <a:endParaRPr lang="en-US" sz="1700" b="1" dirty="0"/>
          </a:p>
          <a:p>
            <a:pPr>
              <a:buClr>
                <a:srgbClr val="C00000"/>
              </a:buClr>
              <a:tabLst>
                <a:tab pos="1346200" algn="l"/>
                <a:tab pos="3589338" algn="l"/>
                <a:tab pos="6280150" algn="l"/>
                <a:tab pos="8435975" algn="r"/>
              </a:tabLst>
            </a:pPr>
            <a:endParaRPr lang="en-US" sz="1700" b="1" dirty="0" smtClean="0"/>
          </a:p>
          <a:p>
            <a:pPr>
              <a:buClr>
                <a:srgbClr val="C00000"/>
              </a:buClr>
              <a:tabLst>
                <a:tab pos="1346200" algn="l"/>
                <a:tab pos="3589338" algn="l"/>
                <a:tab pos="6280150" algn="l"/>
                <a:tab pos="8435975" algn="r"/>
              </a:tabLst>
            </a:pPr>
            <a:endParaRPr lang="en-US" sz="1700" b="1" dirty="0"/>
          </a:p>
          <a:p>
            <a:pPr>
              <a:buClr>
                <a:srgbClr val="C00000"/>
              </a:buClr>
              <a:tabLst>
                <a:tab pos="1346200" algn="l"/>
                <a:tab pos="3589338" algn="l"/>
                <a:tab pos="6280150" algn="l"/>
                <a:tab pos="8435975" algn="r"/>
              </a:tabLst>
            </a:pPr>
            <a:endParaRPr lang="en-US" sz="1700" b="1" dirty="0" smtClean="0"/>
          </a:p>
          <a:p>
            <a:pPr>
              <a:buClr>
                <a:srgbClr val="C00000"/>
              </a:buClr>
              <a:tabLst>
                <a:tab pos="1346200" algn="l"/>
                <a:tab pos="3589338" algn="l"/>
                <a:tab pos="6280150" algn="l"/>
                <a:tab pos="8435975" algn="r"/>
              </a:tabLst>
            </a:pPr>
            <a:endParaRPr lang="en-US" sz="1700" b="1" dirty="0"/>
          </a:p>
          <a:p>
            <a:pPr>
              <a:buClr>
                <a:srgbClr val="C00000"/>
              </a:buClr>
              <a:tabLst>
                <a:tab pos="1346200" algn="l"/>
                <a:tab pos="3589338" algn="l"/>
                <a:tab pos="6280150" algn="l"/>
                <a:tab pos="8435975" algn="r"/>
              </a:tabLst>
            </a:pPr>
            <a:endParaRPr lang="en-US" sz="1700" b="1" dirty="0" smtClean="0"/>
          </a:p>
          <a:p>
            <a:pPr>
              <a:buClr>
                <a:srgbClr val="C00000"/>
              </a:buClr>
              <a:tabLst>
                <a:tab pos="1346200" algn="l"/>
                <a:tab pos="3589338" algn="l"/>
                <a:tab pos="6280150" algn="l"/>
                <a:tab pos="8435975" algn="r"/>
              </a:tabLst>
            </a:pPr>
            <a:endParaRPr lang="en-US" sz="1700" b="1" dirty="0"/>
          </a:p>
          <a:p>
            <a:pPr>
              <a:buClr>
                <a:srgbClr val="C00000"/>
              </a:buClr>
              <a:tabLst>
                <a:tab pos="1346200" algn="l"/>
                <a:tab pos="3589338" algn="l"/>
                <a:tab pos="6280150" algn="l"/>
                <a:tab pos="8435975" algn="r"/>
              </a:tabLst>
            </a:pPr>
            <a:endParaRPr lang="en-US" sz="1700" b="1" dirty="0" smtClean="0"/>
          </a:p>
          <a:p>
            <a:pPr>
              <a:buClr>
                <a:srgbClr val="C00000"/>
              </a:buClr>
              <a:tabLst>
                <a:tab pos="1346200" algn="l"/>
                <a:tab pos="3589338" algn="l"/>
                <a:tab pos="6280150" algn="l"/>
                <a:tab pos="8435975" algn="r"/>
              </a:tabLst>
            </a:pPr>
            <a:endParaRPr lang="en-US" sz="1700" b="1" dirty="0" smtClean="0"/>
          </a:p>
        </p:txBody>
      </p:sp>
      <p:sp>
        <p:nvSpPr>
          <p:cNvPr id="9" name="Round Same Side Corner Rectangle 8">
            <a:hlinkClick r:id="" action="ppaction://noaction"/>
          </p:cNvPr>
          <p:cNvSpPr/>
          <p:nvPr/>
        </p:nvSpPr>
        <p:spPr>
          <a:xfrm>
            <a:off x="6084168" y="692696"/>
            <a:ext cx="864096"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15</a:t>
            </a:r>
            <a:endParaRPr lang="en-GB" sz="140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3688" y="1203924"/>
            <a:ext cx="5767168" cy="5441722"/>
          </a:xfrm>
          <a:prstGeom prst="rect">
            <a:avLst/>
          </a:prstGeom>
        </p:spPr>
      </p:pic>
    </p:spTree>
    <p:extLst>
      <p:ext uri="{BB962C8B-B14F-4D97-AF65-F5344CB8AC3E}">
        <p14:creationId xmlns:p14="http://schemas.microsoft.com/office/powerpoint/2010/main" val="812190588"/>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3.3 – Workbook Questions – </a:t>
            </a:r>
            <a:r>
              <a:rPr lang="en-IE" sz="2800" dirty="0"/>
              <a:t>Osmosis and </a:t>
            </a:r>
            <a:r>
              <a:rPr lang="en-IE" sz="2800" dirty="0" smtClean="0"/>
              <a:t>Potatoes</a:t>
            </a:r>
            <a:endParaRPr lang="en-GB" sz="28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1346200" algn="l"/>
                <a:tab pos="3589338" algn="l"/>
                <a:tab pos="6280150" algn="l"/>
                <a:tab pos="8435975" algn="r"/>
              </a:tabLst>
            </a:pPr>
            <a:r>
              <a:rPr lang="en-US" sz="1600" dirty="0" smtClean="0"/>
              <a:t>Use </a:t>
            </a:r>
            <a:r>
              <a:rPr lang="en-US" sz="1600" dirty="0"/>
              <a:t>the check list below to give yourself a mark for your results chart. For each point, award </a:t>
            </a:r>
            <a:r>
              <a:rPr lang="en-US" sz="1600" dirty="0" smtClean="0"/>
              <a:t>yourself: 2 </a:t>
            </a:r>
            <a:r>
              <a:rPr lang="en-US" sz="1600" dirty="0"/>
              <a:t>marks if you did it really </a:t>
            </a:r>
            <a:r>
              <a:rPr lang="en-US" sz="1600" dirty="0" smtClean="0"/>
              <a:t>well. </a:t>
            </a:r>
            <a:br>
              <a:rPr lang="en-US" sz="1600" dirty="0" smtClean="0"/>
            </a:br>
            <a:r>
              <a:rPr lang="en-US" sz="1600" dirty="0" smtClean="0"/>
              <a:t>1 </a:t>
            </a:r>
            <a:r>
              <a:rPr lang="en-US" sz="1600" dirty="0"/>
              <a:t>mark if you made a good attempt at it and partly </a:t>
            </a:r>
            <a:r>
              <a:rPr lang="en-US" sz="1600" dirty="0" smtClean="0"/>
              <a:t>succeeded. 0 </a:t>
            </a:r>
            <a:r>
              <a:rPr lang="en-US" sz="1600" dirty="0"/>
              <a:t>marks if you did not try to do it, or did not succeed</a:t>
            </a:r>
            <a:r>
              <a:rPr lang="en-US" sz="1600" dirty="0" smtClean="0"/>
              <a:t>.</a:t>
            </a:r>
            <a:endParaRPr lang="en-GB" sz="1600" dirty="0"/>
          </a:p>
          <a:p>
            <a:r>
              <a:rPr lang="en-US" sz="1600" b="1" dirty="0"/>
              <a:t>Self-assessment check list for results charts</a:t>
            </a:r>
            <a:r>
              <a:rPr lang="en-US" sz="1600" b="1" dirty="0" smtClean="0"/>
              <a:t>:</a:t>
            </a:r>
          </a:p>
          <a:p>
            <a:endParaRPr lang="en-US" sz="1600" b="1" dirty="0"/>
          </a:p>
          <a:p>
            <a:r>
              <a:rPr lang="en-US" sz="1600" b="1" dirty="0" smtClean="0"/>
              <a:t/>
            </a:r>
            <a:br>
              <a:rPr lang="en-US" sz="1600" b="1" dirty="0" smtClean="0"/>
            </a:br>
            <a:r>
              <a:rPr lang="en-US" sz="1600" b="1" dirty="0" smtClean="0"/>
              <a:t/>
            </a:r>
            <a:br>
              <a:rPr lang="en-US" sz="1600" b="1" dirty="0" smtClean="0"/>
            </a:br>
            <a:endParaRPr lang="en-US" sz="1600" dirty="0"/>
          </a:p>
          <a:p>
            <a:pPr>
              <a:buClr>
                <a:srgbClr val="C00000"/>
              </a:buClr>
              <a:tabLst>
                <a:tab pos="1346200" algn="l"/>
                <a:tab pos="3589338" algn="l"/>
                <a:tab pos="6280150" algn="l"/>
                <a:tab pos="8435975" algn="r"/>
              </a:tabLst>
            </a:pPr>
            <a:endParaRPr lang="en-US" sz="1600" dirty="0" smtClean="0"/>
          </a:p>
          <a:p>
            <a:pPr>
              <a:buClr>
                <a:srgbClr val="C00000"/>
              </a:buClr>
              <a:tabLst>
                <a:tab pos="1346200" algn="l"/>
                <a:tab pos="3589338" algn="l"/>
                <a:tab pos="6280150" algn="l"/>
                <a:tab pos="8435975" algn="r"/>
              </a:tabLst>
            </a:pPr>
            <a:endParaRPr lang="en-US" sz="1600" dirty="0"/>
          </a:p>
          <a:p>
            <a:pPr>
              <a:buClr>
                <a:srgbClr val="C00000"/>
              </a:buClr>
              <a:tabLst>
                <a:tab pos="1346200" algn="l"/>
                <a:tab pos="3589338" algn="l"/>
                <a:tab pos="6280150" algn="l"/>
                <a:tab pos="8435975" algn="r"/>
              </a:tabLst>
            </a:pPr>
            <a:endParaRPr lang="en-US" sz="1600" dirty="0" smtClean="0"/>
          </a:p>
          <a:p>
            <a:pPr>
              <a:buClr>
                <a:srgbClr val="C00000"/>
              </a:buClr>
              <a:tabLst>
                <a:tab pos="1346200" algn="l"/>
                <a:tab pos="3589338" algn="l"/>
                <a:tab pos="6280150" algn="l"/>
                <a:tab pos="8435975" algn="r"/>
              </a:tabLst>
            </a:pPr>
            <a:endParaRPr lang="en-US" sz="1600" dirty="0"/>
          </a:p>
          <a:p>
            <a:pPr>
              <a:buClr>
                <a:srgbClr val="C00000"/>
              </a:buClr>
              <a:tabLst>
                <a:tab pos="1346200" algn="l"/>
                <a:tab pos="3589338" algn="l"/>
                <a:tab pos="6280150" algn="l"/>
                <a:tab pos="8435975" algn="r"/>
              </a:tabLst>
            </a:pPr>
            <a:endParaRPr lang="en-US" sz="1600" dirty="0" smtClean="0"/>
          </a:p>
          <a:p>
            <a:pPr>
              <a:buClr>
                <a:srgbClr val="C00000"/>
              </a:buClr>
              <a:tabLst>
                <a:tab pos="1346200" algn="l"/>
                <a:tab pos="3589338" algn="l"/>
                <a:tab pos="6280150" algn="l"/>
                <a:tab pos="8435975" algn="r"/>
              </a:tabLst>
            </a:pPr>
            <a:endParaRPr lang="en-US" sz="1600" dirty="0"/>
          </a:p>
          <a:p>
            <a:pPr>
              <a:buClr>
                <a:srgbClr val="C00000"/>
              </a:buClr>
              <a:tabLst>
                <a:tab pos="1346200" algn="l"/>
                <a:tab pos="3589338" algn="l"/>
                <a:tab pos="6280150" algn="l"/>
                <a:tab pos="8435975" algn="r"/>
              </a:tabLst>
            </a:pPr>
            <a:endParaRPr lang="en-US" sz="1600" dirty="0" smtClean="0"/>
          </a:p>
          <a:p>
            <a:pPr>
              <a:buClr>
                <a:srgbClr val="C00000"/>
              </a:buClr>
              <a:tabLst>
                <a:tab pos="1346200" algn="l"/>
                <a:tab pos="3589338" algn="l"/>
                <a:tab pos="6280150" algn="l"/>
                <a:tab pos="8435975" algn="r"/>
              </a:tabLst>
            </a:pPr>
            <a:endParaRPr lang="en-US" sz="1600" dirty="0" smtClean="0"/>
          </a:p>
          <a:p>
            <a:pPr marL="620713" indent="-620713">
              <a:buClr>
                <a:srgbClr val="C00000"/>
              </a:buClr>
              <a:tabLst>
                <a:tab pos="1346200" algn="l"/>
                <a:tab pos="3589338" algn="l"/>
                <a:tab pos="6280150" algn="l"/>
                <a:tab pos="8435975" algn="r"/>
              </a:tabLst>
            </a:pPr>
            <a:r>
              <a:rPr lang="en-US" sz="1600" dirty="0"/>
              <a:t>8 </a:t>
            </a:r>
            <a:r>
              <a:rPr lang="en-US" sz="1600" dirty="0" smtClean="0"/>
              <a:t>	Excellent</a:t>
            </a:r>
            <a:r>
              <a:rPr lang="en-US" sz="1600" dirty="0"/>
              <a:t>.</a:t>
            </a:r>
          </a:p>
          <a:p>
            <a:pPr marL="620713" indent="-620713">
              <a:buClr>
                <a:srgbClr val="C00000"/>
              </a:buClr>
              <a:tabLst>
                <a:tab pos="1346200" algn="l"/>
                <a:tab pos="3589338" algn="l"/>
                <a:tab pos="6280150" algn="l"/>
                <a:tab pos="8435975" algn="r"/>
              </a:tabLst>
            </a:pPr>
            <a:r>
              <a:rPr lang="en-US" sz="1600" dirty="0" smtClean="0"/>
              <a:t>7	Good</a:t>
            </a:r>
            <a:r>
              <a:rPr lang="en-US" sz="1600" dirty="0"/>
              <a:t>.</a:t>
            </a:r>
          </a:p>
          <a:p>
            <a:pPr marL="620713" indent="-620713">
              <a:buClr>
                <a:srgbClr val="C00000"/>
              </a:buClr>
              <a:tabLst>
                <a:tab pos="1346200" algn="l"/>
                <a:tab pos="3589338" algn="l"/>
                <a:tab pos="6280150" algn="l"/>
                <a:tab pos="8435975" algn="r"/>
              </a:tabLst>
            </a:pPr>
            <a:r>
              <a:rPr lang="en-US" sz="1600" dirty="0"/>
              <a:t>5-6 </a:t>
            </a:r>
            <a:r>
              <a:rPr lang="en-US" sz="1600" dirty="0" smtClean="0"/>
              <a:t>	A </a:t>
            </a:r>
            <a:r>
              <a:rPr lang="en-US" sz="1600" dirty="0"/>
              <a:t>good start, but you need to improve quite a bit.</a:t>
            </a:r>
          </a:p>
          <a:p>
            <a:pPr marL="620713" indent="-620713">
              <a:buClr>
                <a:srgbClr val="C00000"/>
              </a:buClr>
              <a:tabLst>
                <a:tab pos="1346200" algn="l"/>
                <a:tab pos="3589338" algn="l"/>
                <a:tab pos="6280150" algn="l"/>
                <a:tab pos="8435975" algn="r"/>
              </a:tabLst>
            </a:pPr>
            <a:r>
              <a:rPr lang="en-US" sz="1600" dirty="0"/>
              <a:t>3-4 </a:t>
            </a:r>
            <a:r>
              <a:rPr lang="en-US" sz="1600" dirty="0" smtClean="0"/>
              <a:t>	Poor</a:t>
            </a:r>
            <a:r>
              <a:rPr lang="en-US" sz="1600" dirty="0"/>
              <a:t>. Try this same results chart again, using a new sheet of paper.</a:t>
            </a:r>
          </a:p>
          <a:p>
            <a:pPr marL="620713" indent="-620713">
              <a:buClr>
                <a:srgbClr val="C00000"/>
              </a:buClr>
              <a:tabLst>
                <a:tab pos="1346200" algn="l"/>
                <a:tab pos="3589338" algn="l"/>
                <a:tab pos="6280150" algn="l"/>
                <a:tab pos="8435975" algn="r"/>
              </a:tabLst>
            </a:pPr>
            <a:r>
              <a:rPr lang="en-US" sz="1600" dirty="0" smtClean="0"/>
              <a:t>1 </a:t>
            </a:r>
            <a:r>
              <a:rPr lang="en-US" sz="1600" dirty="0"/>
              <a:t>-2 </a:t>
            </a:r>
            <a:r>
              <a:rPr lang="en-US" sz="1600" dirty="0" smtClean="0"/>
              <a:t>	Very </a:t>
            </a:r>
            <a:r>
              <a:rPr lang="en-US" sz="1600" dirty="0"/>
              <a:t>poor. Read through all the criteria again, and then try the same results chart again,</a:t>
            </a:r>
            <a:endParaRPr lang="en-US" sz="1600" dirty="0" smtClean="0"/>
          </a:p>
        </p:txBody>
      </p:sp>
      <p:sp>
        <p:nvSpPr>
          <p:cNvPr id="9" name="Round Same Side Corner Rectangle 8">
            <a:hlinkClick r:id="" action="ppaction://noaction"/>
          </p:cNvPr>
          <p:cNvSpPr/>
          <p:nvPr/>
        </p:nvSpPr>
        <p:spPr>
          <a:xfrm>
            <a:off x="6084168" y="692696"/>
            <a:ext cx="864096"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17</a:t>
            </a:r>
            <a:endParaRPr lang="en-GB" sz="1400" b="1" dirty="0">
              <a:latin typeface="Arial" panose="020B0604020202020204" pitchFamily="34" charset="0"/>
              <a:cs typeface="Arial" panose="020B0604020202020204" pitchFamily="34" charset="0"/>
            </a:endParaRPr>
          </a:p>
        </p:txBody>
      </p:sp>
      <p:sp>
        <p:nvSpPr>
          <p:cNvPr id="5" name="Oval 4"/>
          <p:cNvSpPr/>
          <p:nvPr/>
        </p:nvSpPr>
        <p:spPr>
          <a:xfrm rot="1078849">
            <a:off x="8531017" y="979665"/>
            <a:ext cx="545639" cy="54363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smtClean="0">
                <a:latin typeface="Arial" panose="020B0604020202020204" pitchFamily="34" charset="0"/>
                <a:cs typeface="Arial" panose="020B0604020202020204" pitchFamily="34" charset="0"/>
                <a:sym typeface="Wingdings 2" panose="05020102010507070707" pitchFamily="18" charset="2"/>
              </a:rPr>
              <a:t></a:t>
            </a:r>
            <a:endParaRPr lang="en-GB"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183446063"/>
              </p:ext>
            </p:extLst>
          </p:nvPr>
        </p:nvGraphicFramePr>
        <p:xfrm>
          <a:off x="323528" y="2379759"/>
          <a:ext cx="8424936" cy="2777433"/>
        </p:xfrm>
        <a:graphic>
          <a:graphicData uri="http://schemas.openxmlformats.org/drawingml/2006/table">
            <a:tbl>
              <a:tblPr firstRow="1" bandRow="1">
                <a:tableStyleId>{5C22544A-7EE6-4342-B048-85BDC9FD1C3A}</a:tableStyleId>
              </a:tblPr>
              <a:tblGrid>
                <a:gridCol w="6120680"/>
                <a:gridCol w="936104"/>
                <a:gridCol w="1368152"/>
              </a:tblGrid>
              <a:tr h="299199">
                <a:tc rowSpan="2">
                  <a:txBody>
                    <a:bodyPr/>
                    <a:lstStyle/>
                    <a:p>
                      <a:r>
                        <a:rPr lang="en-GB" sz="1500" dirty="0" smtClean="0">
                          <a:latin typeface="Arial" panose="020B0604020202020204" pitchFamily="34" charset="0"/>
                          <a:cs typeface="Arial" panose="020B0604020202020204" pitchFamily="34" charset="0"/>
                        </a:rPr>
                        <a:t>Check point</a:t>
                      </a:r>
                      <a:endParaRPr lang="en-GB" sz="1500" dirty="0">
                        <a:latin typeface="Arial" panose="020B0604020202020204" pitchFamily="34" charset="0"/>
                        <a:cs typeface="Arial" panose="020B0604020202020204" pitchFamily="34" charset="0"/>
                      </a:endParaRPr>
                    </a:p>
                  </a:txBody>
                  <a:tcPr/>
                </a:tc>
                <a:tc gridSpan="2">
                  <a:txBody>
                    <a:bodyPr/>
                    <a:lstStyle/>
                    <a:p>
                      <a:pPr algn="ctr"/>
                      <a:r>
                        <a:rPr lang="en-GB" sz="1500" dirty="0" smtClean="0">
                          <a:latin typeface="Arial" panose="020B0604020202020204" pitchFamily="34" charset="0"/>
                          <a:cs typeface="Arial" panose="020B0604020202020204" pitchFamily="34" charset="0"/>
                        </a:rPr>
                        <a:t>Marks awarded</a:t>
                      </a:r>
                      <a:endParaRPr lang="en-GB" sz="1500" dirty="0">
                        <a:latin typeface="Arial" panose="020B0604020202020204" pitchFamily="34" charset="0"/>
                        <a:cs typeface="Arial" panose="020B0604020202020204" pitchFamily="34" charset="0"/>
                      </a:endParaRPr>
                    </a:p>
                  </a:txBody>
                  <a:tcPr/>
                </a:tc>
                <a:tc hMerge="1">
                  <a:txBody>
                    <a:bodyPr/>
                    <a:lstStyle/>
                    <a:p>
                      <a:endParaRPr lang="en-GB"/>
                    </a:p>
                  </a:txBody>
                  <a:tcPr/>
                </a:tc>
              </a:tr>
              <a:tr h="299199">
                <a:tc vMerge="1">
                  <a:txBody>
                    <a:bodyPr/>
                    <a:lstStyle/>
                    <a:p>
                      <a:endParaRPr lang="en-GB"/>
                    </a:p>
                  </a:txBody>
                  <a:tcPr/>
                </a:tc>
                <a:tc>
                  <a:txBody>
                    <a:bodyPr/>
                    <a:lstStyle/>
                    <a:p>
                      <a:pPr algn="ctr"/>
                      <a:r>
                        <a:rPr lang="en-IE" sz="1500" dirty="0" smtClean="0">
                          <a:latin typeface="Arial" panose="020B0604020202020204" pitchFamily="34" charset="0"/>
                          <a:cs typeface="Arial" panose="020B0604020202020204" pitchFamily="34" charset="0"/>
                        </a:rPr>
                        <a:t>You</a:t>
                      </a:r>
                      <a:endParaRPr lang="en-GB" sz="1500" dirty="0">
                        <a:latin typeface="Arial" panose="020B0604020202020204" pitchFamily="34" charset="0"/>
                        <a:cs typeface="Arial" panose="020B0604020202020204" pitchFamily="34" charset="0"/>
                      </a:endParaRPr>
                    </a:p>
                  </a:txBody>
                  <a:tcPr/>
                </a:tc>
                <a:tc>
                  <a:txBody>
                    <a:bodyPr/>
                    <a:lstStyle/>
                    <a:p>
                      <a:pPr algn="ctr"/>
                      <a:r>
                        <a:rPr lang="en-IE" sz="1500" dirty="0" smtClean="0">
                          <a:latin typeface="Arial" panose="020B0604020202020204" pitchFamily="34" charset="0"/>
                          <a:cs typeface="Arial" panose="020B0604020202020204" pitchFamily="34" charset="0"/>
                        </a:rPr>
                        <a:t>Your teacher</a:t>
                      </a:r>
                      <a:endParaRPr lang="en-GB" sz="1500" dirty="0">
                        <a:latin typeface="Arial" panose="020B0604020202020204" pitchFamily="34" charset="0"/>
                        <a:cs typeface="Arial" panose="020B0604020202020204" pitchFamily="34" charset="0"/>
                      </a:endParaRPr>
                    </a:p>
                  </a:txBody>
                  <a:tcPr/>
                </a:tc>
              </a:tr>
              <a:tr h="346691">
                <a:tc>
                  <a:txBody>
                    <a:bodyPr/>
                    <a:lstStyle/>
                    <a:p>
                      <a:r>
                        <a:rPr lang="en-US" sz="1500" dirty="0" smtClean="0">
                          <a:latin typeface="Arial" panose="020B0604020202020204" pitchFamily="34" charset="0"/>
                          <a:cs typeface="Arial" panose="020B0604020202020204" pitchFamily="34" charset="0"/>
                        </a:rPr>
                        <a:t>You have drawn the chart with a ruler.</a:t>
                      </a: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r>
              <a:tr h="512913">
                <a:tc>
                  <a:txBody>
                    <a:bodyPr/>
                    <a:lstStyle/>
                    <a:p>
                      <a:r>
                        <a:rPr lang="en-US" sz="1500" dirty="0" smtClean="0">
                          <a:latin typeface="Arial" panose="020B0604020202020204" pitchFamily="34" charset="0"/>
                          <a:cs typeface="Arial" panose="020B0604020202020204" pitchFamily="34" charset="0"/>
                        </a:rPr>
                        <a:t>Headings have correct units in each column and row (there are no units inside the cells of the table).</a:t>
                      </a: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r>
              <a:tr h="346691">
                <a:tc>
                  <a:txBody>
                    <a:bodyPr/>
                    <a:lstStyle/>
                    <a:p>
                      <a:r>
                        <a:rPr lang="en-US" sz="1500" dirty="0" smtClean="0">
                          <a:latin typeface="Arial" panose="020B0604020202020204" pitchFamily="34" charset="0"/>
                          <a:cs typeface="Arial" panose="020B0604020202020204" pitchFamily="34" charset="0"/>
                        </a:rPr>
                        <a:t>Your chart is easy for someone else to read and understand.</a:t>
                      </a: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r>
              <a:tr h="512913">
                <a:tc>
                  <a:txBody>
                    <a:bodyPr/>
                    <a:lstStyle/>
                    <a:p>
                      <a:r>
                        <a:rPr lang="en-US" sz="1500" dirty="0" smtClean="0">
                          <a:latin typeface="Arial" panose="020B0604020202020204" pitchFamily="34" charset="0"/>
                          <a:cs typeface="Arial" panose="020B0604020202020204" pitchFamily="34" charset="0"/>
                        </a:rPr>
                        <a:t>If your chart contains readings, all are to the same number of decimal places (for example, 15.5,9.0).</a:t>
                      </a: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r>
              <a:tr h="346691">
                <a:tc>
                  <a:txBody>
                    <a:bodyPr/>
                    <a:lstStyle/>
                    <a:p>
                      <a:r>
                        <a:rPr lang="en-GB" sz="1500" b="1" dirty="0" smtClean="0">
                          <a:latin typeface="Arial" panose="020B0604020202020204" pitchFamily="34" charset="0"/>
                          <a:cs typeface="Arial" panose="020B0604020202020204" pitchFamily="34" charset="0"/>
                        </a:rPr>
                        <a:t>Total (out of 8)</a:t>
                      </a:r>
                      <a:endParaRPr lang="en-GB" sz="1500" b="1"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278231079"/>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3.3 – Workbook Questions – </a:t>
            </a:r>
            <a:r>
              <a:rPr lang="en-IE" sz="2800" dirty="0"/>
              <a:t>Osmosis and </a:t>
            </a:r>
            <a:r>
              <a:rPr lang="en-IE" sz="2800" dirty="0" smtClean="0"/>
              <a:t>Potatoes</a:t>
            </a:r>
            <a:endParaRPr lang="en-GB" sz="2800" b="1" dirty="0" smtClean="0"/>
          </a:p>
        </p:txBody>
      </p:sp>
      <p:sp>
        <p:nvSpPr>
          <p:cNvPr id="6" name="Rectangle 33"/>
          <p:cNvSpPr/>
          <p:nvPr/>
        </p:nvSpPr>
        <p:spPr>
          <a:xfrm>
            <a:off x="179512" y="1131713"/>
            <a:ext cx="8712968" cy="54938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1346200" algn="l"/>
                <a:tab pos="3589338" algn="l"/>
                <a:tab pos="6280150" algn="l"/>
                <a:tab pos="8435975" algn="r"/>
              </a:tabLst>
            </a:pPr>
            <a:r>
              <a:rPr lang="en-US" sz="1300" dirty="0"/>
              <a:t>Use the check list below to give yourself a mark for your graph. For each point, award yourself:</a:t>
            </a:r>
          </a:p>
          <a:p>
            <a:pPr>
              <a:buClr>
                <a:srgbClr val="C00000"/>
              </a:buClr>
              <a:tabLst>
                <a:tab pos="1346200" algn="l"/>
                <a:tab pos="3589338" algn="l"/>
                <a:tab pos="6280150" algn="l"/>
                <a:tab pos="8435975" algn="r"/>
              </a:tabLst>
            </a:pPr>
            <a:r>
              <a:rPr lang="en-US" sz="1300" dirty="0"/>
              <a:t>2 marks if you did it really </a:t>
            </a:r>
            <a:r>
              <a:rPr lang="en-US" sz="1300" dirty="0" smtClean="0"/>
              <a:t>well. 1 </a:t>
            </a:r>
            <a:r>
              <a:rPr lang="en-US" sz="1300" dirty="0"/>
              <a:t>mark if you made a good attempt at it and partly succeeded 0 marks if you did not try to do it, or did not succeed.</a:t>
            </a:r>
          </a:p>
          <a:p>
            <a:pPr>
              <a:buClr>
                <a:srgbClr val="C00000"/>
              </a:buClr>
              <a:tabLst>
                <a:tab pos="1346200" algn="l"/>
                <a:tab pos="3589338" algn="l"/>
                <a:tab pos="6280150" algn="l"/>
                <a:tab pos="8435975" algn="r"/>
              </a:tabLst>
            </a:pPr>
            <a:r>
              <a:rPr lang="en-US" sz="1300" b="1" dirty="0" smtClean="0"/>
              <a:t>Self-assessment check list for graphs:</a:t>
            </a:r>
            <a:br>
              <a:rPr lang="en-US" sz="1300" b="1" dirty="0" smtClean="0"/>
            </a:br>
            <a:endParaRPr lang="en-US" sz="1300" b="1" dirty="0" smtClean="0"/>
          </a:p>
          <a:p>
            <a:pPr>
              <a:buClr>
                <a:srgbClr val="C00000"/>
              </a:buClr>
              <a:tabLst>
                <a:tab pos="1346200" algn="l"/>
                <a:tab pos="3589338" algn="l"/>
                <a:tab pos="6280150" algn="l"/>
                <a:tab pos="8435975" algn="r"/>
              </a:tabLst>
            </a:pPr>
            <a:endParaRPr lang="en-US" sz="1300" b="1" dirty="0"/>
          </a:p>
          <a:p>
            <a:pPr>
              <a:buClr>
                <a:srgbClr val="C00000"/>
              </a:buClr>
              <a:tabLst>
                <a:tab pos="1346200" algn="l"/>
                <a:tab pos="3589338" algn="l"/>
                <a:tab pos="6280150" algn="l"/>
                <a:tab pos="8435975" algn="r"/>
              </a:tabLst>
            </a:pPr>
            <a:r>
              <a:rPr lang="en-US" sz="1300" b="1" dirty="0" smtClean="0"/>
              <a:t/>
            </a:r>
            <a:br>
              <a:rPr lang="en-US" sz="1300" b="1" dirty="0" smtClean="0"/>
            </a:br>
            <a:r>
              <a:rPr lang="en-US" sz="1300" b="1" dirty="0" smtClean="0"/>
              <a:t/>
            </a:r>
            <a:br>
              <a:rPr lang="en-US" sz="1300" b="1" dirty="0" smtClean="0"/>
            </a:br>
            <a:r>
              <a:rPr lang="en-US" sz="1300" b="1" dirty="0" smtClean="0"/>
              <a:t/>
            </a:r>
            <a:br>
              <a:rPr lang="en-US" sz="1300" b="1" dirty="0" smtClean="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
            </a:r>
            <a:br>
              <a:rPr lang="en-US" sz="1300" dirty="0"/>
            </a:br>
            <a:r>
              <a:rPr lang="en-US" sz="1300" dirty="0"/>
              <a:t>12-14 Excellent.</a:t>
            </a:r>
          </a:p>
          <a:p>
            <a:pPr>
              <a:buClr>
                <a:srgbClr val="C00000"/>
              </a:buClr>
              <a:tabLst>
                <a:tab pos="1346200" algn="l"/>
                <a:tab pos="3589338" algn="l"/>
                <a:tab pos="6280150" algn="l"/>
                <a:tab pos="8435975" algn="r"/>
              </a:tabLst>
            </a:pPr>
            <a:r>
              <a:rPr lang="en-US" sz="1300" dirty="0"/>
              <a:t>10-11 Good.</a:t>
            </a:r>
          </a:p>
          <a:p>
            <a:pPr>
              <a:buClr>
                <a:srgbClr val="C00000"/>
              </a:buClr>
              <a:tabLst>
                <a:tab pos="1346200" algn="l"/>
                <a:tab pos="3589338" algn="l"/>
                <a:tab pos="6280150" algn="l"/>
                <a:tab pos="8435975" algn="r"/>
              </a:tabLst>
            </a:pPr>
            <a:r>
              <a:rPr lang="en-US" sz="1300" dirty="0"/>
              <a:t>7-9 A good start, but you need to improve quite a bit.</a:t>
            </a:r>
          </a:p>
          <a:p>
            <a:pPr>
              <a:buClr>
                <a:srgbClr val="C00000"/>
              </a:buClr>
              <a:tabLst>
                <a:tab pos="1346200" algn="l"/>
                <a:tab pos="3589338" algn="l"/>
                <a:tab pos="6280150" algn="l"/>
                <a:tab pos="8435975" algn="r"/>
              </a:tabLst>
            </a:pPr>
            <a:r>
              <a:rPr lang="en-US" sz="1300" dirty="0"/>
              <a:t>5-6 Poor. Try this same graph again, using a new sheet of paper.</a:t>
            </a:r>
          </a:p>
          <a:p>
            <a:pPr>
              <a:buClr>
                <a:srgbClr val="C00000"/>
              </a:buClr>
              <a:tabLst>
                <a:tab pos="1346200" algn="l"/>
                <a:tab pos="3589338" algn="l"/>
                <a:tab pos="6280150" algn="l"/>
                <a:tab pos="8435975" algn="r"/>
              </a:tabLst>
            </a:pPr>
            <a:r>
              <a:rPr lang="en-US" sz="1300" dirty="0"/>
              <a:t>1-4 Very poor. Read through all the criteria again, and then try the same graph again.</a:t>
            </a:r>
            <a:endParaRPr lang="en-US" sz="1300" b="1" dirty="0" smtClean="0"/>
          </a:p>
        </p:txBody>
      </p:sp>
      <p:sp>
        <p:nvSpPr>
          <p:cNvPr id="9" name="Round Same Side Corner Rectangle 8">
            <a:hlinkClick r:id="" action="ppaction://noaction"/>
          </p:cNvPr>
          <p:cNvSpPr/>
          <p:nvPr/>
        </p:nvSpPr>
        <p:spPr>
          <a:xfrm>
            <a:off x="6084168" y="692696"/>
            <a:ext cx="864096"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18</a:t>
            </a:r>
            <a:endParaRPr lang="en-GB" sz="1400" b="1" dirty="0">
              <a:latin typeface="Arial" panose="020B0604020202020204" pitchFamily="34" charset="0"/>
              <a:cs typeface="Arial" panose="020B0604020202020204" pitchFamily="34" charset="0"/>
            </a:endParaRPr>
          </a:p>
        </p:txBody>
      </p:sp>
      <p:sp>
        <p:nvSpPr>
          <p:cNvPr id="5" name="Oval 4"/>
          <p:cNvSpPr/>
          <p:nvPr/>
        </p:nvSpPr>
        <p:spPr>
          <a:xfrm rot="1078849">
            <a:off x="8531017" y="979665"/>
            <a:ext cx="545639" cy="54363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smtClean="0">
                <a:latin typeface="Arial" panose="020B0604020202020204" pitchFamily="34" charset="0"/>
                <a:cs typeface="Arial" panose="020B0604020202020204" pitchFamily="34" charset="0"/>
                <a:sym typeface="Wingdings 2" panose="05020102010507070707" pitchFamily="18" charset="2"/>
              </a:rPr>
              <a:t></a:t>
            </a:r>
            <a:endParaRPr lang="en-GB"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450421883"/>
              </p:ext>
            </p:extLst>
          </p:nvPr>
        </p:nvGraphicFramePr>
        <p:xfrm>
          <a:off x="323528" y="2027272"/>
          <a:ext cx="8424936" cy="3489960"/>
        </p:xfrm>
        <a:graphic>
          <a:graphicData uri="http://schemas.openxmlformats.org/drawingml/2006/table">
            <a:tbl>
              <a:tblPr firstRow="1" bandRow="1">
                <a:tableStyleId>{5C22544A-7EE6-4342-B048-85BDC9FD1C3A}</a:tableStyleId>
              </a:tblPr>
              <a:tblGrid>
                <a:gridCol w="6336704"/>
                <a:gridCol w="792088"/>
                <a:gridCol w="1296144"/>
              </a:tblGrid>
              <a:tr h="268851">
                <a:tc rowSpan="2">
                  <a:txBody>
                    <a:bodyPr/>
                    <a:lstStyle/>
                    <a:p>
                      <a:r>
                        <a:rPr lang="en-GB" sz="1300" dirty="0" smtClean="0">
                          <a:latin typeface="Arial" panose="020B0604020202020204" pitchFamily="34" charset="0"/>
                          <a:cs typeface="Arial" panose="020B0604020202020204" pitchFamily="34" charset="0"/>
                        </a:rPr>
                        <a:t>Check point</a:t>
                      </a:r>
                      <a:endParaRPr lang="en-GB" sz="1300" dirty="0">
                        <a:latin typeface="Arial" panose="020B0604020202020204" pitchFamily="34" charset="0"/>
                        <a:cs typeface="Arial" panose="020B0604020202020204" pitchFamily="34" charset="0"/>
                      </a:endParaRPr>
                    </a:p>
                  </a:txBody>
                  <a:tcPr/>
                </a:tc>
                <a:tc gridSpan="2">
                  <a:txBody>
                    <a:bodyPr/>
                    <a:lstStyle/>
                    <a:p>
                      <a:pPr algn="ctr"/>
                      <a:r>
                        <a:rPr lang="en-GB" sz="1300" dirty="0" smtClean="0">
                          <a:latin typeface="Arial" panose="020B0604020202020204" pitchFamily="34" charset="0"/>
                          <a:cs typeface="Arial" panose="020B0604020202020204" pitchFamily="34" charset="0"/>
                        </a:rPr>
                        <a:t>Marks awarded</a:t>
                      </a:r>
                      <a:endParaRPr lang="en-GB" sz="1300" dirty="0">
                        <a:latin typeface="Arial" panose="020B0604020202020204" pitchFamily="34" charset="0"/>
                        <a:cs typeface="Arial" panose="020B0604020202020204" pitchFamily="34" charset="0"/>
                      </a:endParaRPr>
                    </a:p>
                  </a:txBody>
                  <a:tcPr/>
                </a:tc>
                <a:tc hMerge="1">
                  <a:txBody>
                    <a:bodyPr/>
                    <a:lstStyle/>
                    <a:p>
                      <a:endParaRPr lang="en-GB"/>
                    </a:p>
                  </a:txBody>
                  <a:tcPr/>
                </a:tc>
              </a:tr>
              <a:tr h="268851">
                <a:tc vMerge="1">
                  <a:txBody>
                    <a:bodyPr/>
                    <a:lstStyle/>
                    <a:p>
                      <a:endParaRPr lang="en-GB"/>
                    </a:p>
                  </a:txBody>
                  <a:tcPr/>
                </a:tc>
                <a:tc>
                  <a:txBody>
                    <a:bodyPr/>
                    <a:lstStyle/>
                    <a:p>
                      <a:pPr algn="ctr"/>
                      <a:r>
                        <a:rPr lang="en-IE" sz="1300" dirty="0" smtClean="0">
                          <a:latin typeface="Arial" panose="020B0604020202020204" pitchFamily="34" charset="0"/>
                          <a:cs typeface="Arial" panose="020B0604020202020204" pitchFamily="34" charset="0"/>
                        </a:rPr>
                        <a:t>You</a:t>
                      </a:r>
                      <a:endParaRPr lang="en-GB" sz="1300" dirty="0">
                        <a:latin typeface="Arial" panose="020B0604020202020204" pitchFamily="34" charset="0"/>
                        <a:cs typeface="Arial" panose="020B0604020202020204" pitchFamily="34" charset="0"/>
                      </a:endParaRPr>
                    </a:p>
                  </a:txBody>
                  <a:tcPr/>
                </a:tc>
                <a:tc>
                  <a:txBody>
                    <a:bodyPr/>
                    <a:lstStyle/>
                    <a:p>
                      <a:pPr algn="ctr"/>
                      <a:r>
                        <a:rPr lang="en-IE" sz="1300" dirty="0" smtClean="0">
                          <a:latin typeface="Arial" panose="020B0604020202020204" pitchFamily="34" charset="0"/>
                          <a:cs typeface="Arial" panose="020B0604020202020204" pitchFamily="34" charset="0"/>
                        </a:rPr>
                        <a:t>Your teacher</a:t>
                      </a:r>
                      <a:endParaRPr lang="en-GB" sz="1300" dirty="0">
                        <a:latin typeface="Arial" panose="020B0604020202020204" pitchFamily="34" charset="0"/>
                        <a:cs typeface="Arial" panose="020B0604020202020204" pitchFamily="34" charset="0"/>
                      </a:endParaRPr>
                    </a:p>
                  </a:txBody>
                  <a:tcPr/>
                </a:tc>
              </a:tr>
              <a:tr h="452801">
                <a:tc>
                  <a:txBody>
                    <a:bodyPr/>
                    <a:lstStyle/>
                    <a:p>
                      <a:r>
                        <a:rPr lang="en-US" sz="1300" dirty="0" smtClean="0">
                          <a:latin typeface="Arial" panose="020B0604020202020204" pitchFamily="34" charset="0"/>
                          <a:cs typeface="Arial" panose="020B0604020202020204" pitchFamily="34" charset="0"/>
                        </a:rPr>
                        <a:t>You have drawn the axes with a ruler, and used most of the width and height of the graph paper for the axis labels.</a:t>
                      </a:r>
                      <a:endParaRPr lang="en-GB" sz="130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r>
              <a:tr h="452801">
                <a:tc>
                  <a:txBody>
                    <a:bodyPr/>
                    <a:lstStyle/>
                    <a:p>
                      <a:r>
                        <a:rPr lang="en-US" sz="1300" dirty="0" smtClean="0">
                          <a:latin typeface="Arial" panose="020B0604020202020204" pitchFamily="34" charset="0"/>
                          <a:cs typeface="Arial" panose="020B0604020202020204" pitchFamily="34" charset="0"/>
                        </a:rPr>
                        <a:t>You have used a good scale for the x-axis and they-axis, going up in Is, 2s, 5s or 10s.</a:t>
                      </a:r>
                      <a:endParaRPr lang="en-GB" sz="130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r>
              <a:tr h="268851">
                <a:tc>
                  <a:txBody>
                    <a:bodyPr/>
                    <a:lstStyle/>
                    <a:p>
                      <a:r>
                        <a:rPr lang="en-US" sz="1300" dirty="0" smtClean="0">
                          <a:latin typeface="Arial" panose="020B0604020202020204" pitchFamily="34" charset="0"/>
                          <a:cs typeface="Arial" panose="020B0604020202020204" pitchFamily="34" charset="0"/>
                        </a:rPr>
                        <a:t>You have included the correct units with the scales on both axes.</a:t>
                      </a:r>
                      <a:endParaRPr lang="en-GB" sz="130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r>
              <a:tr h="268851">
                <a:tc>
                  <a:txBody>
                    <a:bodyPr/>
                    <a:lstStyle/>
                    <a:p>
                      <a:r>
                        <a:rPr lang="en-US" sz="1300" dirty="0" smtClean="0">
                          <a:latin typeface="Arial" panose="020B0604020202020204" pitchFamily="34" charset="0"/>
                          <a:cs typeface="Arial" panose="020B0604020202020204" pitchFamily="34" charset="0"/>
                        </a:rPr>
                        <a:t>You have plotted each point precisely and correctly.</a:t>
                      </a:r>
                      <a:endParaRPr lang="en-GB" sz="130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r>
              <a:tr h="268851">
                <a:tc>
                  <a:txBody>
                    <a:bodyPr/>
                    <a:lstStyle/>
                    <a:p>
                      <a:r>
                        <a:rPr lang="en-US" sz="1300" b="0" dirty="0" smtClean="0">
                          <a:latin typeface="Arial" panose="020B0604020202020204" pitchFamily="34" charset="0"/>
                          <a:cs typeface="Arial" panose="020B0604020202020204" pitchFamily="34" charset="0"/>
                        </a:rPr>
                        <a:t>You have used a small, neat cross for each point.</a:t>
                      </a:r>
                      <a:endParaRPr lang="en-GB" sz="1300" b="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r>
              <a:tr h="452801">
                <a:tc>
                  <a:txBody>
                    <a:bodyPr/>
                    <a:lstStyle/>
                    <a:p>
                      <a:r>
                        <a:rPr lang="en-US" sz="1300" b="0" dirty="0" smtClean="0">
                          <a:latin typeface="Arial" panose="020B0604020202020204" pitchFamily="34" charset="0"/>
                          <a:cs typeface="Arial" panose="020B0604020202020204" pitchFamily="34" charset="0"/>
                        </a:rPr>
                        <a:t>You have drawn a single, clear line - either by ruling a line between each pair of points, or drawing a well-positioned best-fit line.</a:t>
                      </a:r>
                      <a:endParaRPr lang="en-GB" sz="1300" b="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r>
              <a:tr h="268851">
                <a:tc>
                  <a:txBody>
                    <a:bodyPr/>
                    <a:lstStyle/>
                    <a:p>
                      <a:r>
                        <a:rPr lang="en-US" sz="1300" b="0" dirty="0" smtClean="0">
                          <a:latin typeface="Arial" panose="020B0604020202020204" pitchFamily="34" charset="0"/>
                          <a:cs typeface="Arial" panose="020B0604020202020204" pitchFamily="34" charset="0"/>
                        </a:rPr>
                        <a:t>You have ignored any anomalous results when drawing the line.</a:t>
                      </a:r>
                      <a:endParaRPr lang="en-GB" sz="1300" b="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r>
              <a:tr h="268851">
                <a:tc>
                  <a:txBody>
                    <a:bodyPr/>
                    <a:lstStyle/>
                    <a:p>
                      <a:r>
                        <a:rPr lang="en-GB" sz="1300" b="1" dirty="0" smtClean="0">
                          <a:latin typeface="Arial" panose="020B0604020202020204" pitchFamily="34" charset="0"/>
                          <a:cs typeface="Arial" panose="020B0604020202020204" pitchFamily="34" charset="0"/>
                        </a:rPr>
                        <a:t>Total (out of 14)</a:t>
                      </a:r>
                      <a:endParaRPr lang="en-GB" sz="1300" b="1"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c>
                  <a:txBody>
                    <a:bodyPr/>
                    <a:lstStyle/>
                    <a:p>
                      <a:pPr algn="ctr"/>
                      <a:endParaRPr lang="en-GB" sz="13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254167417"/>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400" dirty="0" smtClean="0"/>
              <a:t>3.4 – Workbook Questions – </a:t>
            </a:r>
            <a:r>
              <a:rPr lang="en-IE" sz="2400" dirty="0"/>
              <a:t>Diffusion and active transport</a:t>
            </a:r>
            <a:endParaRPr lang="en-GB" sz="2400" b="1" dirty="0" smtClean="0"/>
          </a:p>
        </p:txBody>
      </p:sp>
      <p:sp>
        <p:nvSpPr>
          <p:cNvPr id="6" name="Rectangle 33"/>
          <p:cNvSpPr/>
          <p:nvPr/>
        </p:nvSpPr>
        <p:spPr>
          <a:xfrm>
            <a:off x="179512" y="1131713"/>
            <a:ext cx="8712968" cy="552458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1346200" algn="l"/>
                <a:tab pos="3589338" algn="l"/>
                <a:tab pos="6280150" algn="l"/>
                <a:tab pos="8435975" algn="r"/>
              </a:tabLst>
            </a:pPr>
            <a:endParaRPr lang="en-US" sz="1300" dirty="0" smtClean="0"/>
          </a:p>
          <a:p>
            <a:pPr>
              <a:buClr>
                <a:srgbClr val="C00000"/>
              </a:buClr>
              <a:tabLst>
                <a:tab pos="1346200" algn="l"/>
                <a:tab pos="3589338" algn="l"/>
                <a:tab pos="6280150" algn="l"/>
                <a:tab pos="8435975" algn="r"/>
              </a:tabLst>
            </a:pPr>
            <a:endParaRPr lang="en-US" sz="1300" dirty="0"/>
          </a:p>
          <a:p>
            <a:pPr>
              <a:buClr>
                <a:srgbClr val="C00000"/>
              </a:buClr>
              <a:tabLst>
                <a:tab pos="1346200" algn="l"/>
                <a:tab pos="3589338" algn="l"/>
                <a:tab pos="6280150" algn="l"/>
                <a:tab pos="8435975" algn="r"/>
              </a:tabLst>
            </a:pPr>
            <a:endParaRPr lang="en-US" sz="1300" dirty="0" smtClean="0"/>
          </a:p>
          <a:p>
            <a:pPr>
              <a:buClr>
                <a:srgbClr val="C00000"/>
              </a:buClr>
              <a:tabLst>
                <a:tab pos="1346200" algn="l"/>
                <a:tab pos="3589338" algn="l"/>
                <a:tab pos="6280150" algn="l"/>
                <a:tab pos="8435975" algn="r"/>
              </a:tabLst>
            </a:pPr>
            <a:endParaRPr lang="en-US" sz="1300" dirty="0"/>
          </a:p>
          <a:p>
            <a:pPr>
              <a:buClr>
                <a:srgbClr val="C00000"/>
              </a:buClr>
              <a:tabLst>
                <a:tab pos="1346200" algn="l"/>
                <a:tab pos="3589338" algn="l"/>
                <a:tab pos="6280150" algn="l"/>
                <a:tab pos="8435975" algn="r"/>
              </a:tabLst>
            </a:pPr>
            <a:endParaRPr lang="en-US" sz="1300" dirty="0" smtClean="0"/>
          </a:p>
          <a:p>
            <a:pPr>
              <a:buClr>
                <a:srgbClr val="C00000"/>
              </a:buClr>
              <a:tabLst>
                <a:tab pos="1346200" algn="l"/>
                <a:tab pos="3589338" algn="l"/>
                <a:tab pos="6280150" algn="l"/>
                <a:tab pos="8435975" algn="r"/>
              </a:tabLst>
            </a:pPr>
            <a:r>
              <a:rPr lang="en-US" sz="1300" dirty="0" smtClean="0"/>
              <a:t/>
            </a:r>
            <a:br>
              <a:rPr lang="en-US" sz="1300" dirty="0" smtClean="0"/>
            </a:br>
            <a:endParaRPr lang="en-US" sz="1300" dirty="0"/>
          </a:p>
          <a:p>
            <a:pPr>
              <a:buClr>
                <a:srgbClr val="C00000"/>
              </a:buClr>
              <a:tabLst>
                <a:tab pos="1346200" algn="l"/>
                <a:tab pos="3589338" algn="l"/>
                <a:tab pos="6280150" algn="l"/>
                <a:tab pos="8435975" algn="r"/>
              </a:tabLst>
            </a:pPr>
            <a:r>
              <a:rPr lang="en-US" sz="1300" dirty="0" smtClean="0"/>
              <a:t/>
            </a:r>
            <a:br>
              <a:rPr lang="en-US" sz="1300" dirty="0" smtClean="0"/>
            </a:br>
            <a:endParaRPr lang="en-US" sz="1300" dirty="0" smtClean="0"/>
          </a:p>
          <a:p>
            <a:pPr>
              <a:buClr>
                <a:srgbClr val="C00000"/>
              </a:buClr>
              <a:tabLst>
                <a:tab pos="1346200" algn="l"/>
                <a:tab pos="3589338" algn="l"/>
                <a:tab pos="6280150" algn="l"/>
                <a:tab pos="8435975" algn="r"/>
              </a:tabLst>
            </a:pPr>
            <a:r>
              <a:rPr lang="en-US" sz="2400" dirty="0"/>
              <a:t>The table shows the concentrations of three different ions inside the cells in a plant root and in the water in the soil</a:t>
            </a:r>
            <a:r>
              <a:rPr lang="en-US" sz="2400" dirty="0" smtClean="0"/>
              <a:t>.</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endParaRPr lang="en-US" sz="2400" dirty="0" smtClean="0"/>
          </a:p>
          <a:p>
            <a:pPr>
              <a:buClr>
                <a:srgbClr val="C00000"/>
              </a:buClr>
              <a:tabLst>
                <a:tab pos="1346200" algn="l"/>
                <a:tab pos="3589338" algn="l"/>
                <a:tab pos="6280150" algn="l"/>
                <a:tab pos="8435975" algn="r"/>
              </a:tabLst>
            </a:pPr>
            <a:endParaRPr lang="en-US" sz="4400" dirty="0"/>
          </a:p>
        </p:txBody>
      </p:sp>
      <p:sp>
        <p:nvSpPr>
          <p:cNvPr id="9" name="Round Same Side Corner Rectangle 8">
            <a:hlinkClick r:id="" action="ppaction://noaction"/>
          </p:cNvPr>
          <p:cNvSpPr/>
          <p:nvPr/>
        </p:nvSpPr>
        <p:spPr>
          <a:xfrm>
            <a:off x="6084168" y="692696"/>
            <a:ext cx="864096"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18</a:t>
            </a:r>
            <a:endParaRPr lang="en-GB" sz="14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225622755"/>
              </p:ext>
            </p:extLst>
          </p:nvPr>
        </p:nvGraphicFramePr>
        <p:xfrm>
          <a:off x="323528" y="3789040"/>
          <a:ext cx="8424936" cy="2002882"/>
        </p:xfrm>
        <a:graphic>
          <a:graphicData uri="http://schemas.openxmlformats.org/drawingml/2006/table">
            <a:tbl>
              <a:tblPr firstRow="1" bandRow="1">
                <a:tableStyleId>{5C22544A-7EE6-4342-B048-85BDC9FD1C3A}</a:tableStyleId>
              </a:tblPr>
              <a:tblGrid>
                <a:gridCol w="792088"/>
                <a:gridCol w="4248472"/>
                <a:gridCol w="3384376"/>
              </a:tblGrid>
              <a:tr h="537702">
                <a:tc>
                  <a:txBody>
                    <a:bodyPr/>
                    <a:lstStyle/>
                    <a:p>
                      <a:r>
                        <a:rPr lang="en-GB" sz="2000" dirty="0" smtClean="0">
                          <a:latin typeface="Arial" panose="020B0604020202020204" pitchFamily="34" charset="0"/>
                          <a:cs typeface="Arial" panose="020B0604020202020204" pitchFamily="34" charset="0"/>
                        </a:rPr>
                        <a:t>Ion</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Concentration in plant root cells /</a:t>
                      </a:r>
                      <a:r>
                        <a:rPr lang="en-US" sz="2000" dirty="0" err="1" smtClean="0">
                          <a:latin typeface="Arial" panose="020B0604020202020204" pitchFamily="34" charset="0"/>
                          <a:cs typeface="Arial" panose="020B0604020202020204" pitchFamily="34" charset="0"/>
                        </a:rPr>
                        <a:t>mol</a:t>
                      </a:r>
                      <a:r>
                        <a:rPr lang="en-US" sz="2000" dirty="0" smtClean="0">
                          <a:latin typeface="Arial" panose="020B0604020202020204" pitchFamily="34" charset="0"/>
                          <a:cs typeface="Arial" panose="020B0604020202020204" pitchFamily="34" charset="0"/>
                        </a:rPr>
                        <a:t> per dm</a:t>
                      </a:r>
                      <a:r>
                        <a:rPr lang="en-US" sz="2000" baseline="30000" dirty="0" smtClean="0">
                          <a:latin typeface="Arial" panose="020B0604020202020204" pitchFamily="34" charset="0"/>
                          <a:cs typeface="Arial" panose="020B0604020202020204" pitchFamily="34" charset="0"/>
                        </a:rPr>
                        <a:t>3</a:t>
                      </a:r>
                      <a:endParaRPr lang="en-GB" sz="2000" baseline="30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Concentration in soil water /</a:t>
                      </a:r>
                      <a:r>
                        <a:rPr lang="en-GB" sz="2000" dirty="0" err="1" smtClean="0">
                          <a:latin typeface="Arial" panose="020B0604020202020204" pitchFamily="34" charset="0"/>
                          <a:cs typeface="Arial" panose="020B0604020202020204" pitchFamily="34" charset="0"/>
                        </a:rPr>
                        <a:t>mol</a:t>
                      </a:r>
                      <a:r>
                        <a:rPr lang="en-GB" sz="2000" dirty="0" smtClean="0">
                          <a:latin typeface="Arial" panose="020B0604020202020204" pitchFamily="34" charset="0"/>
                          <a:cs typeface="Arial" panose="020B0604020202020204" pitchFamily="34" charset="0"/>
                        </a:rPr>
                        <a:t> per dm</a:t>
                      </a:r>
                      <a:r>
                        <a:rPr lang="en-GB" sz="2000" baseline="30000" dirty="0" smtClean="0">
                          <a:latin typeface="Arial" panose="020B0604020202020204" pitchFamily="34" charset="0"/>
                          <a:cs typeface="Arial" panose="020B0604020202020204" pitchFamily="34" charset="0"/>
                        </a:rPr>
                        <a:t>3</a:t>
                      </a:r>
                      <a:endParaRPr lang="en-GB" sz="2000" baseline="30000" dirty="0">
                        <a:latin typeface="Arial" panose="020B0604020202020204" pitchFamily="34" charset="0"/>
                        <a:cs typeface="Arial" panose="020B0604020202020204" pitchFamily="34" charset="0"/>
                      </a:endParaRPr>
                    </a:p>
                  </a:txBody>
                  <a:tcPr/>
                </a:tc>
              </a:tr>
              <a:tr h="452801">
                <a:tc>
                  <a:txBody>
                    <a:bodyPr/>
                    <a:lstStyle/>
                    <a:p>
                      <a:r>
                        <a:rPr lang="en-IE" sz="2000" dirty="0" smtClean="0">
                          <a:latin typeface="Arial" panose="020B0604020202020204" pitchFamily="34" charset="0"/>
                          <a:cs typeface="Arial" panose="020B0604020202020204" pitchFamily="34" charset="0"/>
                        </a:rPr>
                        <a:t>A</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0.5</a:t>
                      </a:r>
                      <a:endParaRPr lang="en-GB" sz="2000" dirty="0">
                        <a:latin typeface="Arial" panose="020B0604020202020204" pitchFamily="34" charset="0"/>
                        <a:cs typeface="Arial" panose="020B0604020202020204" pitchFamily="34" charset="0"/>
                      </a:endParaRPr>
                    </a:p>
                  </a:txBody>
                  <a:tcPr/>
                </a:tc>
                <a:tc>
                  <a:txBody>
                    <a:bodyPr/>
                    <a:lstStyle/>
                    <a:p>
                      <a:r>
                        <a:rPr lang="en-IE" sz="2000" dirty="0" smtClean="0">
                          <a:latin typeface="Arial" panose="020B0604020202020204" pitchFamily="34" charset="0"/>
                          <a:cs typeface="Arial" panose="020B0604020202020204" pitchFamily="34" charset="0"/>
                        </a:rPr>
                        <a:t>0.5</a:t>
                      </a:r>
                      <a:endParaRPr lang="en-GB" sz="2000" dirty="0">
                        <a:latin typeface="Arial" panose="020B0604020202020204" pitchFamily="34" charset="0"/>
                        <a:cs typeface="Arial" panose="020B0604020202020204" pitchFamily="34" charset="0"/>
                      </a:endParaRPr>
                    </a:p>
                  </a:txBody>
                  <a:tcPr/>
                </a:tc>
              </a:tr>
              <a:tr h="452801">
                <a:tc>
                  <a:txBody>
                    <a:bodyPr/>
                    <a:lstStyle/>
                    <a:p>
                      <a:r>
                        <a:rPr lang="en-IE" sz="2000" dirty="0" smtClean="0">
                          <a:latin typeface="Arial" panose="020B0604020202020204" pitchFamily="34" charset="0"/>
                          <a:cs typeface="Arial" panose="020B0604020202020204" pitchFamily="34" charset="0"/>
                        </a:rPr>
                        <a:t>B</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tc>
                <a:tc>
                  <a:txBody>
                    <a:bodyPr/>
                    <a:lstStyle/>
                    <a:p>
                      <a:r>
                        <a:rPr lang="en-IE" sz="2000" dirty="0" smtClean="0">
                          <a:latin typeface="Arial" panose="020B0604020202020204" pitchFamily="34" charset="0"/>
                          <a:cs typeface="Arial" panose="020B0604020202020204" pitchFamily="34" charset="0"/>
                        </a:rPr>
                        <a:t>0.4</a:t>
                      </a:r>
                      <a:endParaRPr lang="en-GB" sz="2000" dirty="0">
                        <a:latin typeface="Arial" panose="020B0604020202020204" pitchFamily="34" charset="0"/>
                        <a:cs typeface="Arial" panose="020B0604020202020204" pitchFamily="34" charset="0"/>
                      </a:endParaRPr>
                    </a:p>
                  </a:txBody>
                  <a:tcPr/>
                </a:tc>
              </a:tr>
              <a:tr h="268851">
                <a:tc>
                  <a:txBody>
                    <a:bodyPr/>
                    <a:lstStyle/>
                    <a:p>
                      <a:r>
                        <a:rPr lang="en-IE" sz="2000" dirty="0" smtClean="0">
                          <a:latin typeface="Arial" panose="020B0604020202020204" pitchFamily="34" charset="0"/>
                          <a:cs typeface="Arial" panose="020B0604020202020204" pitchFamily="34" charset="0"/>
                        </a:rPr>
                        <a:t>C</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0.6</a:t>
                      </a:r>
                      <a:endParaRPr lang="en-GB" sz="2000" dirty="0">
                        <a:latin typeface="Arial" panose="020B0604020202020204" pitchFamily="34" charset="0"/>
                        <a:cs typeface="Arial" panose="020B0604020202020204" pitchFamily="34" charset="0"/>
                      </a:endParaRPr>
                    </a:p>
                  </a:txBody>
                  <a:tcPr/>
                </a:tc>
                <a:tc>
                  <a:txBody>
                    <a:bodyPr/>
                    <a:lstStyle/>
                    <a:p>
                      <a:r>
                        <a:rPr lang="en-IE" sz="2000" dirty="0" smtClean="0">
                          <a:latin typeface="Arial" panose="020B0604020202020204" pitchFamily="34" charset="0"/>
                          <a:cs typeface="Arial" panose="020B0604020202020204" pitchFamily="34" charset="0"/>
                        </a:rPr>
                        <a:t>0.8</a:t>
                      </a:r>
                      <a:endParaRPr lang="en-GB" sz="2000" dirty="0">
                        <a:latin typeface="Arial" panose="020B0604020202020204" pitchFamily="34" charset="0"/>
                        <a:cs typeface="Arial" panose="020B0604020202020204" pitchFamily="34" charset="0"/>
                      </a:endParaRPr>
                    </a:p>
                  </a:txBody>
                  <a:tcPr/>
                </a:tc>
              </a:tr>
            </a:tbl>
          </a:graphicData>
        </a:graphic>
      </p:graphicFrame>
      <p:sp>
        <p:nvSpPr>
          <p:cNvPr id="8" name="Rectangle 7"/>
          <p:cNvSpPr/>
          <p:nvPr/>
        </p:nvSpPr>
        <p:spPr>
          <a:xfrm>
            <a:off x="244818" y="1196752"/>
            <a:ext cx="8575654" cy="1569660"/>
          </a:xfrm>
          <a:prstGeom prst="rect">
            <a:avLst/>
          </a:prstGeom>
          <a:solidFill>
            <a:srgbClr val="C1D6FF"/>
          </a:solidFill>
          <a:ln w="38100">
            <a:solidFill>
              <a:srgbClr val="002060"/>
            </a:solidFill>
          </a:ln>
        </p:spPr>
        <p:txBody>
          <a:bodyPr wrap="square">
            <a:spAutoFit/>
          </a:bodyPr>
          <a:lstStyle/>
          <a:p>
            <a:r>
              <a:rPr lang="en-US" sz="2400" b="1" dirty="0"/>
              <a:t>This is quite a tough exercise, but if you are hoping for a Grade A or B you should be able to cope with it. It tests your ability to analyse data and then use your knowledge to draw conclusions, and also to make predictions (A02).</a:t>
            </a:r>
            <a:endParaRPr lang="en-GB" sz="2400" b="1" dirty="0"/>
          </a:p>
        </p:txBody>
      </p:sp>
      <p:sp>
        <p:nvSpPr>
          <p:cNvPr id="5" name="Oval 4"/>
          <p:cNvSpPr/>
          <p:nvPr/>
        </p:nvSpPr>
        <p:spPr>
          <a:xfrm rot="1078849">
            <a:off x="8531017" y="979665"/>
            <a:ext cx="545639" cy="54363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smtClean="0">
                <a:latin typeface="Arial" panose="020B0604020202020204" pitchFamily="34" charset="0"/>
                <a:cs typeface="Arial" panose="020B0604020202020204" pitchFamily="34" charset="0"/>
                <a:sym typeface="Wingdings 2" panose="05020102010507070707" pitchFamily="18" charset="2"/>
              </a:rPr>
              <a:t></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9737865"/>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400" dirty="0" smtClean="0"/>
              <a:t>3.4 – Workbook Questions – </a:t>
            </a:r>
            <a:r>
              <a:rPr lang="en-IE" sz="2400" dirty="0"/>
              <a:t>Diffusion and active transport</a:t>
            </a:r>
            <a:endParaRPr lang="en-GB" sz="2400" b="1" dirty="0" smtClean="0"/>
          </a:p>
        </p:txBody>
      </p:sp>
      <p:sp>
        <p:nvSpPr>
          <p:cNvPr id="6" name="Rectangle 33"/>
          <p:cNvSpPr/>
          <p:nvPr/>
        </p:nvSpPr>
        <p:spPr>
          <a:xfrm>
            <a:off x="179512" y="1131713"/>
            <a:ext cx="8712968" cy="54938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1346200" algn="l"/>
                <a:tab pos="3589338" algn="l"/>
                <a:tab pos="6280150" algn="l"/>
                <a:tab pos="8435975" algn="r"/>
              </a:tabLst>
            </a:pPr>
            <a:r>
              <a:rPr lang="en-US" sz="1300" dirty="0" smtClean="0"/>
              <a:t/>
            </a:r>
            <a:br>
              <a:rPr lang="en-US" sz="1300" dirty="0" smtClean="0"/>
            </a:br>
            <a:r>
              <a:rPr lang="en-US" sz="1300" dirty="0" smtClean="0"/>
              <a:t/>
            </a:r>
            <a:br>
              <a:rPr lang="en-US" sz="1300" dirty="0" smtClean="0"/>
            </a:br>
            <a:r>
              <a:rPr lang="en-US" sz="1300" dirty="0" smtClean="0"/>
              <a:t/>
            </a:r>
            <a:br>
              <a:rPr lang="en-US" sz="1300" dirty="0" smtClean="0"/>
            </a:br>
            <a:r>
              <a:rPr lang="en-US" sz="1300" dirty="0" smtClean="0"/>
              <a:t/>
            </a:r>
            <a:br>
              <a:rPr lang="en-US" sz="1300" dirty="0" smtClean="0"/>
            </a:br>
            <a:endParaRPr lang="en-US" sz="1300" dirty="0" smtClean="0"/>
          </a:p>
          <a:p>
            <a:pPr>
              <a:buClr>
                <a:srgbClr val="C00000"/>
              </a:buClr>
              <a:tabLst>
                <a:tab pos="1346200" algn="l"/>
                <a:tab pos="3589338" algn="l"/>
                <a:tab pos="6280150" algn="l"/>
                <a:tab pos="8435975" algn="r"/>
              </a:tabLst>
            </a:pPr>
            <a:endParaRPr lang="en-US" sz="1300" dirty="0"/>
          </a:p>
          <a:p>
            <a:pPr>
              <a:buClr>
                <a:srgbClr val="C00000"/>
              </a:buClr>
              <a:tabLst>
                <a:tab pos="1346200" algn="l"/>
                <a:tab pos="3589338" algn="l"/>
                <a:tab pos="6280150" algn="l"/>
                <a:tab pos="8435975" algn="r"/>
              </a:tabLst>
            </a:pPr>
            <a:endParaRPr lang="en-US" sz="1300" dirty="0" smtClean="0"/>
          </a:p>
          <a:p>
            <a:pPr>
              <a:buClr>
                <a:srgbClr val="C00000"/>
              </a:buClr>
              <a:tabLst>
                <a:tab pos="1346200" algn="l"/>
                <a:tab pos="3589338" algn="l"/>
                <a:tab pos="6280150" algn="l"/>
                <a:tab pos="8435975" algn="r"/>
              </a:tabLst>
            </a:pPr>
            <a:endParaRPr lang="en-US" sz="1300" dirty="0"/>
          </a:p>
          <a:p>
            <a:pPr>
              <a:buClr>
                <a:srgbClr val="C00000"/>
              </a:buClr>
              <a:tabLst>
                <a:tab pos="1346200" algn="l"/>
                <a:tab pos="3589338" algn="l"/>
                <a:tab pos="6280150" algn="l"/>
                <a:tab pos="8435975" algn="r"/>
              </a:tabLst>
            </a:pPr>
            <a:endParaRPr lang="en-US" sz="2400" dirty="0" smtClean="0"/>
          </a:p>
          <a:p>
            <a:pPr>
              <a:buClr>
                <a:srgbClr val="C00000"/>
              </a:buClr>
              <a:tabLst>
                <a:tab pos="1346200" algn="l"/>
                <a:tab pos="3589338" algn="l"/>
                <a:tab pos="6280150" algn="l"/>
                <a:tab pos="8435975" algn="r"/>
              </a:tabLst>
            </a:pPr>
            <a:endParaRPr lang="en-US" sz="1300" dirty="0" smtClean="0"/>
          </a:p>
          <a:p>
            <a:pPr marL="457200" indent="-457200">
              <a:buClr>
                <a:srgbClr val="C00000"/>
              </a:buClr>
              <a:buFont typeface="+mj-lt"/>
              <a:buAutoNum type="alphaLcPeriod"/>
              <a:tabLst>
                <a:tab pos="1346200" algn="l"/>
                <a:tab pos="3589338" algn="l"/>
                <a:tab pos="6280150" algn="l"/>
                <a:tab pos="8435975" algn="r"/>
              </a:tabLst>
            </a:pPr>
            <a:r>
              <a:rPr lang="en-US" sz="2100" dirty="0" smtClean="0"/>
              <a:t>Which </a:t>
            </a:r>
            <a:r>
              <a:rPr lang="en-US" sz="2100" dirty="0"/>
              <a:t>ion has moved into the root hair by diffusion? Explain your answer.</a:t>
            </a:r>
          </a:p>
          <a:p>
            <a:pPr marL="457200" indent="-457200">
              <a:buClr>
                <a:srgbClr val="C00000"/>
              </a:buClr>
              <a:buFont typeface="+mj-lt"/>
              <a:buAutoNum type="alphaLcPeriod"/>
              <a:tabLst>
                <a:tab pos="1346200" algn="l"/>
                <a:tab pos="3589338" algn="l"/>
                <a:tab pos="6280150" algn="l"/>
                <a:tab pos="8435975" algn="r"/>
              </a:tabLst>
            </a:pPr>
            <a:r>
              <a:rPr lang="en-US" sz="2100" dirty="0" smtClean="0"/>
              <a:t>Which </a:t>
            </a:r>
            <a:r>
              <a:rPr lang="en-US" sz="2100" dirty="0"/>
              <a:t>ion has been moved into the root hair by active transport? Explain your answer.</a:t>
            </a:r>
          </a:p>
          <a:p>
            <a:pPr marL="457200" indent="-457200">
              <a:buClr>
                <a:srgbClr val="C00000"/>
              </a:buClr>
              <a:buFont typeface="+mj-lt"/>
              <a:buAutoNum type="alphaLcPeriod"/>
              <a:tabLst>
                <a:tab pos="1346200" algn="l"/>
                <a:tab pos="3589338" algn="l"/>
                <a:tab pos="6280150" algn="l"/>
                <a:tab pos="8435975" algn="r"/>
              </a:tabLst>
            </a:pPr>
            <a:r>
              <a:rPr lang="en-US" sz="2100" dirty="0" smtClean="0"/>
              <a:t>Which </a:t>
            </a:r>
            <a:r>
              <a:rPr lang="en-US" sz="2100" dirty="0"/>
              <a:t>ion has been moved out of the root hair by active transport? Explain your answer.</a:t>
            </a:r>
          </a:p>
          <a:p>
            <a:pPr marL="457200" indent="-457200">
              <a:buClr>
                <a:srgbClr val="C00000"/>
              </a:buClr>
              <a:buFont typeface="+mj-lt"/>
              <a:buAutoNum type="alphaLcPeriod"/>
              <a:tabLst>
                <a:tab pos="1346200" algn="l"/>
                <a:tab pos="3589338" algn="l"/>
                <a:tab pos="6280150" algn="l"/>
                <a:tab pos="8435975" algn="r"/>
              </a:tabLst>
            </a:pPr>
            <a:r>
              <a:rPr lang="en-US" sz="2100" dirty="0" smtClean="0"/>
              <a:t>If </a:t>
            </a:r>
            <a:r>
              <a:rPr lang="en-US" sz="2100" dirty="0"/>
              <a:t>the soil in which the plant is growing becomes waterlogged, the roots can no longer get sufficient oxygen. Suggest how this would affect the concentrations of ions A, B and C in the root cells. </a:t>
            </a:r>
            <a:r>
              <a:rPr lang="en-US" sz="2100" dirty="0" smtClean="0"/>
              <a:t/>
            </a:r>
            <a:br>
              <a:rPr lang="en-US" sz="2100" dirty="0" smtClean="0"/>
            </a:br>
            <a:r>
              <a:rPr lang="en-US" sz="2100" dirty="0" smtClean="0"/>
              <a:t>Explain </a:t>
            </a:r>
            <a:r>
              <a:rPr lang="en-US" sz="2100" dirty="0"/>
              <a:t>each of </a:t>
            </a:r>
            <a:r>
              <a:rPr lang="en-US" sz="2100" dirty="0" smtClean="0"/>
              <a:t>your </a:t>
            </a:r>
            <a:r>
              <a:rPr lang="en-US" sz="2100" dirty="0"/>
              <a:t>suggestions.</a:t>
            </a:r>
          </a:p>
        </p:txBody>
      </p:sp>
      <p:sp>
        <p:nvSpPr>
          <p:cNvPr id="9" name="Round Same Side Corner Rectangle 8">
            <a:hlinkClick r:id="" action="ppaction://noaction"/>
          </p:cNvPr>
          <p:cNvSpPr/>
          <p:nvPr/>
        </p:nvSpPr>
        <p:spPr>
          <a:xfrm>
            <a:off x="6084168" y="692696"/>
            <a:ext cx="864096"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18</a:t>
            </a:r>
            <a:endParaRPr lang="en-GB" sz="14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104033284"/>
              </p:ext>
            </p:extLst>
          </p:nvPr>
        </p:nvGraphicFramePr>
        <p:xfrm>
          <a:off x="323528" y="1268760"/>
          <a:ext cx="8424936" cy="1865722"/>
        </p:xfrm>
        <a:graphic>
          <a:graphicData uri="http://schemas.openxmlformats.org/drawingml/2006/table">
            <a:tbl>
              <a:tblPr firstRow="1" bandRow="1">
                <a:tableStyleId>{5C22544A-7EE6-4342-B048-85BDC9FD1C3A}</a:tableStyleId>
              </a:tblPr>
              <a:tblGrid>
                <a:gridCol w="792088"/>
                <a:gridCol w="4248472"/>
                <a:gridCol w="3384376"/>
              </a:tblGrid>
              <a:tr h="537702">
                <a:tc>
                  <a:txBody>
                    <a:bodyPr/>
                    <a:lstStyle/>
                    <a:p>
                      <a:r>
                        <a:rPr lang="en-GB" sz="1700" dirty="0" smtClean="0">
                          <a:latin typeface="Arial" panose="020B0604020202020204" pitchFamily="34" charset="0"/>
                          <a:cs typeface="Arial" panose="020B0604020202020204" pitchFamily="34" charset="0"/>
                        </a:rPr>
                        <a:t>Ion</a:t>
                      </a:r>
                      <a:endParaRPr lang="en-GB"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Concentration in plant root cells /</a:t>
                      </a:r>
                      <a:r>
                        <a:rPr lang="en-US" sz="1700" dirty="0" err="1" smtClean="0">
                          <a:latin typeface="Arial" panose="020B0604020202020204" pitchFamily="34" charset="0"/>
                          <a:cs typeface="Arial" panose="020B0604020202020204" pitchFamily="34" charset="0"/>
                        </a:rPr>
                        <a:t>mol</a:t>
                      </a:r>
                      <a:r>
                        <a:rPr lang="en-US" sz="1700" dirty="0" smtClean="0">
                          <a:latin typeface="Arial" panose="020B0604020202020204" pitchFamily="34" charset="0"/>
                          <a:cs typeface="Arial" panose="020B0604020202020204" pitchFamily="34" charset="0"/>
                        </a:rPr>
                        <a:t> per dm</a:t>
                      </a:r>
                      <a:r>
                        <a:rPr lang="en-US" sz="1700" baseline="30000" dirty="0" smtClean="0">
                          <a:latin typeface="Arial" panose="020B0604020202020204" pitchFamily="34" charset="0"/>
                          <a:cs typeface="Arial" panose="020B0604020202020204" pitchFamily="34" charset="0"/>
                        </a:rPr>
                        <a:t>3</a:t>
                      </a:r>
                      <a:endParaRPr lang="en-GB" sz="1700" baseline="300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Concentration in soil water /</a:t>
                      </a:r>
                      <a:r>
                        <a:rPr lang="en-GB" sz="1700" dirty="0" err="1" smtClean="0">
                          <a:latin typeface="Arial" panose="020B0604020202020204" pitchFamily="34" charset="0"/>
                          <a:cs typeface="Arial" panose="020B0604020202020204" pitchFamily="34" charset="0"/>
                        </a:rPr>
                        <a:t>mol</a:t>
                      </a:r>
                      <a:r>
                        <a:rPr lang="en-GB" sz="1700" dirty="0" smtClean="0">
                          <a:latin typeface="Arial" panose="020B0604020202020204" pitchFamily="34" charset="0"/>
                          <a:cs typeface="Arial" panose="020B0604020202020204" pitchFamily="34" charset="0"/>
                        </a:rPr>
                        <a:t> per dm</a:t>
                      </a:r>
                      <a:r>
                        <a:rPr lang="en-GB" sz="1700" baseline="30000" dirty="0" smtClean="0">
                          <a:latin typeface="Arial" panose="020B0604020202020204" pitchFamily="34" charset="0"/>
                          <a:cs typeface="Arial" panose="020B0604020202020204" pitchFamily="34" charset="0"/>
                        </a:rPr>
                        <a:t>3</a:t>
                      </a:r>
                      <a:endParaRPr lang="en-GB" sz="1700" baseline="30000" dirty="0">
                        <a:latin typeface="Arial" panose="020B0604020202020204" pitchFamily="34" charset="0"/>
                        <a:cs typeface="Arial" panose="020B0604020202020204" pitchFamily="34" charset="0"/>
                      </a:endParaRPr>
                    </a:p>
                  </a:txBody>
                  <a:tcPr/>
                </a:tc>
              </a:tr>
              <a:tr h="452801">
                <a:tc>
                  <a:txBody>
                    <a:bodyPr/>
                    <a:lstStyle/>
                    <a:p>
                      <a:r>
                        <a:rPr lang="en-IE" sz="1700" dirty="0" smtClean="0">
                          <a:latin typeface="Arial" panose="020B0604020202020204" pitchFamily="34" charset="0"/>
                          <a:cs typeface="Arial" panose="020B0604020202020204" pitchFamily="34" charset="0"/>
                        </a:rPr>
                        <a:t>A</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0.5</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0.5</a:t>
                      </a:r>
                      <a:endParaRPr lang="en-GB" sz="1700" dirty="0">
                        <a:latin typeface="Arial" panose="020B0604020202020204" pitchFamily="34" charset="0"/>
                        <a:cs typeface="Arial" panose="020B0604020202020204" pitchFamily="34" charset="0"/>
                      </a:endParaRPr>
                    </a:p>
                  </a:txBody>
                  <a:tcPr/>
                </a:tc>
              </a:tr>
              <a:tr h="452801">
                <a:tc>
                  <a:txBody>
                    <a:bodyPr/>
                    <a:lstStyle/>
                    <a:p>
                      <a:r>
                        <a:rPr lang="en-IE" sz="1700" dirty="0" smtClean="0">
                          <a:latin typeface="Arial" panose="020B0604020202020204" pitchFamily="34" charset="0"/>
                          <a:cs typeface="Arial" panose="020B0604020202020204" pitchFamily="34" charset="0"/>
                        </a:rPr>
                        <a:t>B</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1.0</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0.4</a:t>
                      </a:r>
                      <a:endParaRPr lang="en-GB" sz="1700" dirty="0">
                        <a:latin typeface="Arial" panose="020B0604020202020204" pitchFamily="34" charset="0"/>
                        <a:cs typeface="Arial" panose="020B0604020202020204" pitchFamily="34" charset="0"/>
                      </a:endParaRPr>
                    </a:p>
                  </a:txBody>
                  <a:tcPr/>
                </a:tc>
              </a:tr>
              <a:tr h="268851">
                <a:tc>
                  <a:txBody>
                    <a:bodyPr/>
                    <a:lstStyle/>
                    <a:p>
                      <a:r>
                        <a:rPr lang="en-IE" sz="1700" dirty="0" smtClean="0">
                          <a:latin typeface="Arial" panose="020B0604020202020204" pitchFamily="34" charset="0"/>
                          <a:cs typeface="Arial" panose="020B0604020202020204" pitchFamily="34" charset="0"/>
                        </a:rPr>
                        <a:t>C</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0.6</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0.8</a:t>
                      </a:r>
                      <a:endParaRPr lang="en-GB" sz="1700" dirty="0">
                        <a:latin typeface="Arial" panose="020B0604020202020204" pitchFamily="34" charset="0"/>
                        <a:cs typeface="Arial" panose="020B0604020202020204" pitchFamily="34" charset="0"/>
                      </a:endParaRPr>
                    </a:p>
                  </a:txBody>
                  <a:tcPr/>
                </a:tc>
              </a:tr>
            </a:tbl>
          </a:graphicData>
        </a:graphic>
      </p:graphicFrame>
      <p:sp>
        <p:nvSpPr>
          <p:cNvPr id="5" name="Oval 4"/>
          <p:cNvSpPr/>
          <p:nvPr/>
        </p:nvSpPr>
        <p:spPr>
          <a:xfrm rot="1078849">
            <a:off x="8531017" y="979665"/>
            <a:ext cx="545639" cy="54363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smtClean="0">
                <a:latin typeface="Arial" panose="020B0604020202020204" pitchFamily="34" charset="0"/>
                <a:cs typeface="Arial" panose="020B0604020202020204" pitchFamily="34" charset="0"/>
                <a:sym typeface="Wingdings 2" panose="05020102010507070707" pitchFamily="18" charset="2"/>
              </a:rPr>
              <a:t></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089526"/>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3.1 - Diffusion</a:t>
            </a:r>
            <a:endParaRPr lang="en-US" sz="4000" dirty="0"/>
          </a:p>
        </p:txBody>
      </p:sp>
      <p:sp>
        <p:nvSpPr>
          <p:cNvPr id="34" name="Rectangle 33"/>
          <p:cNvSpPr/>
          <p:nvPr/>
        </p:nvSpPr>
        <p:spPr>
          <a:xfrm>
            <a:off x="179512" y="1124744"/>
            <a:ext cx="8640961" cy="5478423"/>
          </a:xfrm>
          <a:prstGeom prst="rect">
            <a:avLst/>
          </a:prstGeom>
        </p:spPr>
        <p:txBody>
          <a:bodyPr wrap="square">
            <a:spAutoFit/>
          </a:bodyPr>
          <a:lstStyle/>
          <a:p>
            <a:pPr>
              <a:buClr>
                <a:srgbClr val="0070C0"/>
              </a:buClr>
              <a:buSzPct val="80000"/>
            </a:pPr>
            <a:r>
              <a:rPr lang="en-US" sz="2500" b="1" dirty="0" smtClean="0"/>
              <a:t>Core</a:t>
            </a:r>
            <a:endParaRPr lang="en-US" sz="2500" dirty="0"/>
          </a:p>
          <a:p>
            <a:pPr marL="355600" indent="-355600">
              <a:buClr>
                <a:srgbClr val="0070C0"/>
              </a:buClr>
              <a:buSzPct val="80000"/>
              <a:buFont typeface="Wingdings 3" panose="05040102010807070707" pitchFamily="18" charset="2"/>
              <a:buChar char=""/>
            </a:pPr>
            <a:r>
              <a:rPr lang="en-US" sz="2500" dirty="0" smtClean="0"/>
              <a:t>Define </a:t>
            </a:r>
            <a:r>
              <a:rPr lang="en-US" sz="2500" dirty="0"/>
              <a:t>diffusion as the net </a:t>
            </a:r>
            <a:r>
              <a:rPr lang="en-US" sz="2500" dirty="0" smtClean="0"/>
              <a:t>movement of </a:t>
            </a:r>
            <a:r>
              <a:rPr lang="en-US" sz="2500" dirty="0"/>
              <a:t>particles from a region of their </a:t>
            </a:r>
            <a:r>
              <a:rPr lang="en-US" sz="2500" dirty="0" smtClean="0"/>
              <a:t>higher concentration </a:t>
            </a:r>
            <a:r>
              <a:rPr lang="en-US" sz="2500" dirty="0"/>
              <a:t>to a region of their </a:t>
            </a:r>
            <a:r>
              <a:rPr lang="en-US" sz="2500" dirty="0" smtClean="0"/>
              <a:t>lower concentration </a:t>
            </a:r>
            <a:r>
              <a:rPr lang="en-US" sz="2500" dirty="0"/>
              <a:t>down a concentration </a:t>
            </a:r>
            <a:r>
              <a:rPr lang="en-US" sz="2500" dirty="0" smtClean="0"/>
              <a:t>gradient, as </a:t>
            </a:r>
            <a:r>
              <a:rPr lang="en-US" sz="2500" dirty="0"/>
              <a:t>a result of their random movement</a:t>
            </a:r>
          </a:p>
          <a:p>
            <a:pPr marL="355600" indent="-355600">
              <a:buClr>
                <a:srgbClr val="0070C0"/>
              </a:buClr>
              <a:buSzPct val="80000"/>
              <a:buFont typeface="Wingdings 3" panose="05040102010807070707" pitchFamily="18" charset="2"/>
              <a:buChar char=""/>
            </a:pPr>
            <a:r>
              <a:rPr lang="en-US" sz="2500" dirty="0" smtClean="0"/>
              <a:t>Describe </a:t>
            </a:r>
            <a:r>
              <a:rPr lang="en-US" sz="2500" dirty="0"/>
              <a:t>the importance of diffusion of </a:t>
            </a:r>
            <a:r>
              <a:rPr lang="en-US" sz="2500" dirty="0" smtClean="0"/>
              <a:t>gases and </a:t>
            </a:r>
            <a:r>
              <a:rPr lang="en-US" sz="2500" dirty="0"/>
              <a:t>solutes</a:t>
            </a:r>
          </a:p>
          <a:p>
            <a:pPr marL="355600" indent="-355600">
              <a:buClr>
                <a:srgbClr val="0070C0"/>
              </a:buClr>
              <a:buSzPct val="80000"/>
              <a:buFont typeface="Wingdings 3" panose="05040102010807070707" pitchFamily="18" charset="2"/>
              <a:buChar char=""/>
            </a:pPr>
            <a:r>
              <a:rPr lang="en-US" sz="2500" dirty="0" smtClean="0"/>
              <a:t>State </a:t>
            </a:r>
            <a:r>
              <a:rPr lang="en-US" sz="2500" dirty="0"/>
              <a:t>that substances move into and out </a:t>
            </a:r>
            <a:r>
              <a:rPr lang="en-US" sz="2500" dirty="0" smtClean="0"/>
              <a:t>of cells </a:t>
            </a:r>
            <a:r>
              <a:rPr lang="en-US" sz="2500" dirty="0"/>
              <a:t>by diffusion through the cell </a:t>
            </a:r>
            <a:r>
              <a:rPr lang="en-US" sz="2500" dirty="0" smtClean="0"/>
              <a:t>membrane</a:t>
            </a:r>
          </a:p>
          <a:p>
            <a:pPr>
              <a:buClr>
                <a:srgbClr val="0070C0"/>
              </a:buClr>
              <a:buSzPct val="80000"/>
            </a:pPr>
            <a:r>
              <a:rPr lang="en-US" sz="2500" b="1" dirty="0"/>
              <a:t>Supplement</a:t>
            </a:r>
          </a:p>
          <a:p>
            <a:pPr marL="355600" indent="-355600">
              <a:buClr>
                <a:srgbClr val="0070C0"/>
              </a:buClr>
              <a:buSzPct val="80000"/>
              <a:buFont typeface="Wingdings 3" panose="05040102010807070707" pitchFamily="18" charset="2"/>
              <a:buChar char=""/>
            </a:pPr>
            <a:r>
              <a:rPr lang="en-US" sz="2500" dirty="0" smtClean="0"/>
              <a:t>State </a:t>
            </a:r>
            <a:r>
              <a:rPr lang="en-US" sz="2500" dirty="0"/>
              <a:t>that the energy for diffusion </a:t>
            </a:r>
            <a:r>
              <a:rPr lang="en-US" sz="2500" dirty="0" smtClean="0"/>
              <a:t>comes from </a:t>
            </a:r>
            <a:r>
              <a:rPr lang="en-US" sz="2500" dirty="0"/>
              <a:t>the kinetic energy of random </a:t>
            </a:r>
            <a:r>
              <a:rPr lang="en-US" sz="2500" dirty="0" smtClean="0"/>
              <a:t>movement of </a:t>
            </a:r>
            <a:r>
              <a:rPr lang="en-US" sz="2500" dirty="0"/>
              <a:t>molecules and ions</a:t>
            </a:r>
          </a:p>
          <a:p>
            <a:pPr marL="355600" indent="-355600">
              <a:buClr>
                <a:srgbClr val="0070C0"/>
              </a:buClr>
              <a:buSzPct val="80000"/>
              <a:buFont typeface="Wingdings 3" panose="05040102010807070707" pitchFamily="18" charset="2"/>
              <a:buChar char=""/>
            </a:pPr>
            <a:r>
              <a:rPr lang="en-US" sz="2500" dirty="0" smtClean="0"/>
              <a:t>Investigate </a:t>
            </a:r>
            <a:r>
              <a:rPr lang="en-US" sz="2500" dirty="0"/>
              <a:t>the factors that </a:t>
            </a:r>
            <a:r>
              <a:rPr lang="en-US" sz="2500" dirty="0" smtClean="0"/>
              <a:t>influence diffusion</a:t>
            </a:r>
            <a:r>
              <a:rPr lang="en-US" sz="2500" dirty="0"/>
              <a:t>, limited to surface </a:t>
            </a:r>
            <a:r>
              <a:rPr lang="en-US" sz="2500" dirty="0" smtClean="0"/>
              <a:t>area, temperature</a:t>
            </a:r>
            <a:r>
              <a:rPr lang="en-US" sz="2500" dirty="0"/>
              <a:t>, concentration gradients </a:t>
            </a:r>
            <a:r>
              <a:rPr lang="en-US" sz="2500" dirty="0" smtClean="0"/>
              <a:t>and distance</a:t>
            </a:r>
            <a:endParaRPr lang="en-US" sz="2500" dirty="0"/>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3.2 - Osmosis</a:t>
            </a:r>
            <a:endParaRPr lang="en-US" dirty="0"/>
          </a:p>
        </p:txBody>
      </p:sp>
      <p:sp>
        <p:nvSpPr>
          <p:cNvPr id="34" name="Rectangle 33"/>
          <p:cNvSpPr/>
          <p:nvPr/>
        </p:nvSpPr>
        <p:spPr>
          <a:xfrm>
            <a:off x="179512" y="1124744"/>
            <a:ext cx="8640961" cy="5570756"/>
          </a:xfrm>
          <a:prstGeom prst="rect">
            <a:avLst/>
          </a:prstGeom>
        </p:spPr>
        <p:txBody>
          <a:bodyPr wrap="square">
            <a:spAutoFit/>
          </a:bodyPr>
          <a:lstStyle/>
          <a:p>
            <a:pPr marL="355600" indent="-355600">
              <a:buClr>
                <a:srgbClr val="0070C0"/>
              </a:buClr>
              <a:buSzPct val="80000"/>
            </a:pPr>
            <a:r>
              <a:rPr lang="en-US" sz="1780" b="1" dirty="0" smtClean="0"/>
              <a:t>Core</a:t>
            </a:r>
          </a:p>
          <a:p>
            <a:pPr marL="355600" indent="-355600">
              <a:buClr>
                <a:srgbClr val="0070C0"/>
              </a:buClr>
              <a:buSzPct val="80000"/>
              <a:buFont typeface="Wingdings" panose="05000000000000000000" pitchFamily="2" charset="2"/>
              <a:buChar char="§"/>
            </a:pPr>
            <a:r>
              <a:rPr lang="en-US" sz="1780" dirty="0"/>
              <a:t>State that water diffuses through </a:t>
            </a:r>
            <a:r>
              <a:rPr lang="en-US" sz="1780" dirty="0" smtClean="0"/>
              <a:t>partially permeable </a:t>
            </a:r>
            <a:r>
              <a:rPr lang="en-US" sz="1780" dirty="0"/>
              <a:t>membranes by osmosis</a:t>
            </a:r>
          </a:p>
          <a:p>
            <a:pPr marL="355600" indent="-355600">
              <a:buClr>
                <a:srgbClr val="0070C0"/>
              </a:buClr>
              <a:buSzPct val="80000"/>
              <a:buFont typeface="Wingdings" panose="05000000000000000000" pitchFamily="2" charset="2"/>
              <a:buChar char="§"/>
            </a:pPr>
            <a:r>
              <a:rPr lang="en-US" sz="1780" dirty="0" smtClean="0"/>
              <a:t>State </a:t>
            </a:r>
            <a:r>
              <a:rPr lang="en-US" sz="1780" dirty="0"/>
              <a:t>that water moves in and out of cells </a:t>
            </a:r>
            <a:r>
              <a:rPr lang="en-US" sz="1780" dirty="0" smtClean="0"/>
              <a:t>by osmosis </a:t>
            </a:r>
            <a:r>
              <a:rPr lang="en-US" sz="1780" dirty="0"/>
              <a:t>through the cell membrane</a:t>
            </a:r>
          </a:p>
          <a:p>
            <a:pPr marL="355600" indent="-355600">
              <a:buClr>
                <a:srgbClr val="0070C0"/>
              </a:buClr>
              <a:buSzPct val="80000"/>
              <a:buFont typeface="Wingdings" panose="05000000000000000000" pitchFamily="2" charset="2"/>
              <a:buChar char="§"/>
            </a:pPr>
            <a:r>
              <a:rPr lang="en-US" sz="1780" dirty="0" smtClean="0"/>
              <a:t>Investigate </a:t>
            </a:r>
            <a:r>
              <a:rPr lang="en-US" sz="1780" dirty="0"/>
              <a:t>and describe the effects on </a:t>
            </a:r>
            <a:r>
              <a:rPr lang="en-US" sz="1780" dirty="0" smtClean="0"/>
              <a:t>plant tissues </a:t>
            </a:r>
            <a:r>
              <a:rPr lang="en-US" sz="1780" dirty="0"/>
              <a:t>of immersing them in solutions </a:t>
            </a:r>
            <a:r>
              <a:rPr lang="en-US" sz="1780" dirty="0" smtClean="0"/>
              <a:t>of different </a:t>
            </a:r>
            <a:r>
              <a:rPr lang="en-US" sz="1780" dirty="0"/>
              <a:t>concentrations</a:t>
            </a:r>
          </a:p>
          <a:p>
            <a:pPr marL="355600" indent="-355600">
              <a:buClr>
                <a:srgbClr val="0070C0"/>
              </a:buClr>
              <a:buSzPct val="80000"/>
              <a:buFont typeface="Wingdings" panose="05000000000000000000" pitchFamily="2" charset="2"/>
              <a:buChar char="§"/>
            </a:pPr>
            <a:r>
              <a:rPr lang="en-US" sz="1780" dirty="0" smtClean="0"/>
              <a:t>State </a:t>
            </a:r>
            <a:r>
              <a:rPr lang="en-US" sz="1780" dirty="0"/>
              <a:t>that plants are supported by </a:t>
            </a:r>
            <a:r>
              <a:rPr lang="en-US" sz="1780" dirty="0" smtClean="0"/>
              <a:t>the pressure </a:t>
            </a:r>
            <a:r>
              <a:rPr lang="en-US" sz="1780" dirty="0"/>
              <a:t>of water inside the cells </a:t>
            </a:r>
            <a:r>
              <a:rPr lang="en-US" sz="1780" dirty="0" smtClean="0"/>
              <a:t>pressing outwards </a:t>
            </a:r>
            <a:r>
              <a:rPr lang="en-US" sz="1780" dirty="0"/>
              <a:t>on the cell </a:t>
            </a:r>
            <a:r>
              <a:rPr lang="en-US" sz="1780" dirty="0" smtClean="0"/>
              <a:t>wall</a:t>
            </a:r>
          </a:p>
          <a:p>
            <a:pPr>
              <a:buClr>
                <a:srgbClr val="0070C0"/>
              </a:buClr>
              <a:buSzPct val="80000"/>
            </a:pPr>
            <a:r>
              <a:rPr lang="en-US" sz="1780" b="1" dirty="0"/>
              <a:t>Supplement</a:t>
            </a:r>
          </a:p>
          <a:p>
            <a:pPr marL="355600" indent="-355600">
              <a:buClr>
                <a:srgbClr val="0070C0"/>
              </a:buClr>
              <a:buSzPct val="80000"/>
              <a:buFont typeface="Wingdings" panose="05000000000000000000" pitchFamily="2" charset="2"/>
              <a:buChar char="§"/>
            </a:pPr>
            <a:r>
              <a:rPr lang="en-US" sz="1780" dirty="0" smtClean="0"/>
              <a:t>Define </a:t>
            </a:r>
            <a:r>
              <a:rPr lang="en-US" sz="1780" dirty="0"/>
              <a:t>osmosis as the net movement </a:t>
            </a:r>
            <a:r>
              <a:rPr lang="en-US" sz="1780" dirty="0" smtClean="0"/>
              <a:t>of water </a:t>
            </a:r>
            <a:r>
              <a:rPr lang="en-US" sz="1780" dirty="0"/>
              <a:t>molecules from a region of </a:t>
            </a:r>
            <a:r>
              <a:rPr lang="en-US" sz="1780" dirty="0" smtClean="0"/>
              <a:t>higher water </a:t>
            </a:r>
            <a:r>
              <a:rPr lang="en-US" sz="1780" dirty="0"/>
              <a:t>potential (dilute solution) to a region </a:t>
            </a:r>
            <a:r>
              <a:rPr lang="en-US" sz="1780" dirty="0" smtClean="0"/>
              <a:t>of lower </a:t>
            </a:r>
            <a:r>
              <a:rPr lang="en-US" sz="1780" dirty="0"/>
              <a:t>water potential (concentrated solution</a:t>
            </a:r>
            <a:r>
              <a:rPr lang="en-US" sz="1780" dirty="0" smtClean="0"/>
              <a:t>), through </a:t>
            </a:r>
            <a:r>
              <a:rPr lang="en-US" sz="1780" dirty="0"/>
              <a:t>a partially permeable membrane</a:t>
            </a:r>
          </a:p>
          <a:p>
            <a:pPr marL="355600" indent="-355600">
              <a:buClr>
                <a:srgbClr val="0070C0"/>
              </a:buClr>
              <a:buSzPct val="80000"/>
              <a:buFont typeface="Wingdings" panose="05000000000000000000" pitchFamily="2" charset="2"/>
              <a:buChar char="§"/>
            </a:pPr>
            <a:r>
              <a:rPr lang="en-US" sz="1780" dirty="0" smtClean="0"/>
              <a:t>Explain </a:t>
            </a:r>
            <a:r>
              <a:rPr lang="en-US" sz="1780" dirty="0"/>
              <a:t>the effects on plant tissues </a:t>
            </a:r>
            <a:r>
              <a:rPr lang="en-US" sz="1780" dirty="0" smtClean="0"/>
              <a:t>of immersing </a:t>
            </a:r>
            <a:r>
              <a:rPr lang="en-US" sz="1780" dirty="0"/>
              <a:t>them in solutions of </a:t>
            </a:r>
            <a:r>
              <a:rPr lang="en-US" sz="1780" dirty="0" smtClean="0"/>
              <a:t>different concentrations </a:t>
            </a:r>
            <a:r>
              <a:rPr lang="en-US" sz="1780" dirty="0"/>
              <a:t>by using the terms </a:t>
            </a:r>
            <a:r>
              <a:rPr lang="en-US" sz="1780" dirty="0" smtClean="0"/>
              <a:t>turgid, turgor </a:t>
            </a:r>
            <a:r>
              <a:rPr lang="en-US" sz="1780" dirty="0"/>
              <a:t>pressure, plasmolysis and flaccid</a:t>
            </a:r>
          </a:p>
          <a:p>
            <a:pPr marL="355600" indent="-355600">
              <a:buClr>
                <a:srgbClr val="0070C0"/>
              </a:buClr>
              <a:buSzPct val="80000"/>
              <a:buFont typeface="Wingdings" panose="05000000000000000000" pitchFamily="2" charset="2"/>
              <a:buChar char="§"/>
            </a:pPr>
            <a:r>
              <a:rPr lang="en-US" sz="1780" dirty="0" smtClean="0"/>
              <a:t>Explain </a:t>
            </a:r>
            <a:r>
              <a:rPr lang="en-US" sz="1780" dirty="0"/>
              <a:t>the importance of water potential </a:t>
            </a:r>
            <a:r>
              <a:rPr lang="en-US" sz="1780" dirty="0" smtClean="0"/>
              <a:t>and osmosis </a:t>
            </a:r>
            <a:r>
              <a:rPr lang="en-US" sz="1780" dirty="0"/>
              <a:t>in the uptake of water by plants</a:t>
            </a:r>
          </a:p>
          <a:p>
            <a:pPr marL="355600" indent="-355600">
              <a:buClr>
                <a:srgbClr val="0070C0"/>
              </a:buClr>
              <a:buSzPct val="80000"/>
              <a:buFont typeface="Wingdings" panose="05000000000000000000" pitchFamily="2" charset="2"/>
              <a:buChar char="§"/>
            </a:pPr>
            <a:r>
              <a:rPr lang="en-US" sz="1780" dirty="0" smtClean="0"/>
              <a:t>Explain </a:t>
            </a:r>
            <a:r>
              <a:rPr lang="en-US" sz="1780" dirty="0"/>
              <a:t>the importance of water potential </a:t>
            </a:r>
            <a:r>
              <a:rPr lang="en-US" sz="1780" dirty="0" smtClean="0"/>
              <a:t>and osmosis </a:t>
            </a:r>
            <a:r>
              <a:rPr lang="en-US" sz="1780" dirty="0"/>
              <a:t>on animal cells and tissues</a:t>
            </a:r>
          </a:p>
          <a:p>
            <a:pPr marL="355600" indent="-355600">
              <a:buClr>
                <a:srgbClr val="0070C0"/>
              </a:buClr>
              <a:buSzPct val="80000"/>
              <a:buFont typeface="Wingdings" panose="05000000000000000000" pitchFamily="2" charset="2"/>
              <a:buChar char="§"/>
            </a:pPr>
            <a:r>
              <a:rPr lang="en-US" sz="1780" dirty="0" smtClean="0"/>
              <a:t>Explain </a:t>
            </a:r>
            <a:r>
              <a:rPr lang="en-US" sz="1780" dirty="0"/>
              <a:t>how plants are supported by </a:t>
            </a:r>
            <a:r>
              <a:rPr lang="en-US" sz="1780" dirty="0" smtClean="0"/>
              <a:t>the turgor </a:t>
            </a:r>
            <a:r>
              <a:rPr lang="en-US" sz="1780" dirty="0"/>
              <a:t>pressure within cells, in terms of </a:t>
            </a:r>
            <a:r>
              <a:rPr lang="en-US" sz="1780" dirty="0" smtClean="0"/>
              <a:t>water pressure </a:t>
            </a:r>
            <a:r>
              <a:rPr lang="en-US" sz="1780" dirty="0"/>
              <a:t>acting against an inelastic cell wall</a:t>
            </a:r>
          </a:p>
        </p:txBody>
      </p:sp>
    </p:spTree>
    <p:extLst>
      <p:ext uri="{BB962C8B-B14F-4D97-AF65-F5344CB8AC3E}">
        <p14:creationId xmlns:p14="http://schemas.microsoft.com/office/powerpoint/2010/main" val="355284542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0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spDef>
      <a:spPr>
        <a:solidFill>
          <a:schemeClr val="bg1"/>
        </a:solidFill>
      </a:spPr>
      <a:bodyPr lIns="0" tIns="0" rIns="0" bIns="0">
        <a:spAutoFit/>
      </a:bodyPr>
      <a:lstStyle>
        <a:defPPr>
          <a:defRPr dirty="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purl.org/dc/dcmitype/"/>
    <ds:schemaRef ds:uri="http://purl.org/dc/terms/"/>
    <ds:schemaRef ds:uri="http://purl.org/dc/elements/1.1/"/>
    <ds:schemaRef ds:uri="http://schemas.microsoft.com/office/2006/documentManagement/types"/>
    <ds:schemaRef ds:uri="http://www.w3.org/XML/1998/namespace"/>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51436</TotalTime>
  <Words>5680</Words>
  <Application>Microsoft Office PowerPoint</Application>
  <PresentationFormat>On-screen Show (4:3)</PresentationFormat>
  <Paragraphs>827</Paragraphs>
  <Slides>57</Slides>
  <Notes>57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57</vt:i4>
      </vt:variant>
    </vt:vector>
  </HeadingPairs>
  <TitlesOfParts>
    <vt:vector size="66" baseType="lpstr">
      <vt:lpstr>Arial</vt:lpstr>
      <vt:lpstr>Calibri</vt:lpstr>
      <vt:lpstr>Courier New</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3.1 - Diffusion</vt:lpstr>
      <vt:lpstr>3.2 - Osmosis</vt:lpstr>
      <vt:lpstr>3.3 – Active Transport</vt:lpstr>
      <vt:lpstr>3 - Movement in and out of cells</vt:lpstr>
      <vt:lpstr>3 - Movement in and out of cells</vt:lpstr>
      <vt:lpstr>3.1 - Diffusion</vt:lpstr>
      <vt:lpstr>3.1 - Diffusion</vt:lpstr>
      <vt:lpstr>3.1 – Diffusion – Living Organisms</vt:lpstr>
      <vt:lpstr>3.1 – Diffusion – Living Organisms</vt:lpstr>
      <vt:lpstr>3.1 – Diffusion – Questions</vt:lpstr>
      <vt:lpstr>3.1 – Diffusion – Activity</vt:lpstr>
      <vt:lpstr>3.2 – Osmosis</vt:lpstr>
      <vt:lpstr>3.2 – Osmosis</vt:lpstr>
      <vt:lpstr>3.2 – Osmosis</vt:lpstr>
      <vt:lpstr>3.2 – Osmosis</vt:lpstr>
      <vt:lpstr>3.2 – Osmosis</vt:lpstr>
      <vt:lpstr>3.2 – Osmosis - Questions</vt:lpstr>
      <vt:lpstr>3.2 – Cell Membranes</vt:lpstr>
      <vt:lpstr>9.5 – Lymph and Tissue Fluid</vt:lpstr>
      <vt:lpstr>3.2 – Cell Membrane</vt:lpstr>
      <vt:lpstr>3.2 – Cell Membrane</vt:lpstr>
      <vt:lpstr>3.2 – Osmosis and Animal Cells</vt:lpstr>
      <vt:lpstr>3.2 – Osmosis and Animal Cells</vt:lpstr>
      <vt:lpstr>3.2 – Osmosis and Animal Cells</vt:lpstr>
      <vt:lpstr>3.2 – Osmosis and Animal Cells</vt:lpstr>
      <vt:lpstr>3.2 – Osmosis and Animal Cells</vt:lpstr>
      <vt:lpstr>3.2 – Osmosis and Animal Cells</vt:lpstr>
      <vt:lpstr>3.2 – Osmosis - Questions</vt:lpstr>
      <vt:lpstr>3.3 – Active Transport</vt:lpstr>
      <vt:lpstr>3.3 – Active Transport</vt:lpstr>
      <vt:lpstr>3.3 – Active Transport</vt:lpstr>
      <vt:lpstr>3.3 – Active Transport</vt:lpstr>
      <vt:lpstr>3.3 – Active Transport</vt:lpstr>
      <vt:lpstr>3 – Summary</vt:lpstr>
      <vt:lpstr>3 – End of Chapter Questions</vt:lpstr>
      <vt:lpstr>3 – End of Chapter Questions</vt:lpstr>
      <vt:lpstr>3 – End of Chapter Questions</vt:lpstr>
      <vt:lpstr>3 – End of Chapter Questions</vt:lpstr>
      <vt:lpstr>3 – End of Chapter Questions</vt:lpstr>
      <vt:lpstr>3.1 – Workbook Questions – Diffusion Experiment</vt:lpstr>
      <vt:lpstr>3.1 – Workbook Questions – Diffusion Experiment</vt:lpstr>
      <vt:lpstr>3.1 – Workbook Questions – Diffusion Experiment</vt:lpstr>
      <vt:lpstr>3.2 – Workbook Questions – How Plants take Up Water</vt:lpstr>
      <vt:lpstr>3.3 – Workbook Questions – Osmosis and Potatoes</vt:lpstr>
      <vt:lpstr>3.3 – Workbook Questions – Osmosis and Potatoes</vt:lpstr>
      <vt:lpstr>3.3 – Workbook Questions – Osmosis and Potatoes</vt:lpstr>
      <vt:lpstr>3.3 – Workbook Questions – Osmosis and Potatoes</vt:lpstr>
      <vt:lpstr>3.3 – Workbook Questions – Osmosis and Potatoes</vt:lpstr>
      <vt:lpstr>3.4 – Workbook Questions – Diffusion and active transport</vt:lpstr>
      <vt:lpstr>3.4 – Workbook Questions – Diffusion and active transport</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03</dc:title>
  <dc:subject>Travel and Tourism</dc:subject>
  <dc:creator>Enderoth</dc:creator>
  <cp:keywords>Unit 03 - Movement in and out of cells</cp:keywords>
  <cp:lastModifiedBy>Stephen Rafferty</cp:lastModifiedBy>
  <cp:revision>1730</cp:revision>
  <cp:lastPrinted>2014-01-22T18:25:48Z</cp:lastPrinted>
  <dcterms:created xsi:type="dcterms:W3CDTF">2008-03-12T11:01:44Z</dcterms:created>
  <dcterms:modified xsi:type="dcterms:W3CDTF">2018-08-13T11:29:31Z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